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94" r:id="rId3"/>
    <p:sldId id="317" r:id="rId4"/>
    <p:sldId id="311" r:id="rId5"/>
    <p:sldId id="312" r:id="rId6"/>
    <p:sldId id="310" r:id="rId7"/>
    <p:sldId id="318" r:id="rId8"/>
    <p:sldId id="313" r:id="rId9"/>
    <p:sldId id="314" r:id="rId10"/>
    <p:sldId id="315" r:id="rId11"/>
    <p:sldId id="316" r:id="rId12"/>
    <p:sldId id="271" r:id="rId13"/>
    <p:sldId id="284" r:id="rId14"/>
    <p:sldId id="288" r:id="rId15"/>
    <p:sldId id="285" r:id="rId16"/>
    <p:sldId id="286" r:id="rId17"/>
    <p:sldId id="295" r:id="rId18"/>
    <p:sldId id="287" r:id="rId19"/>
    <p:sldId id="289" r:id="rId20"/>
    <p:sldId id="290" r:id="rId21"/>
    <p:sldId id="258" r:id="rId22"/>
    <p:sldId id="299" r:id="rId23"/>
    <p:sldId id="298" r:id="rId24"/>
    <p:sldId id="260" r:id="rId25"/>
    <p:sldId id="261" r:id="rId26"/>
    <p:sldId id="257" r:id="rId27"/>
    <p:sldId id="272" r:id="rId28"/>
    <p:sldId id="259" r:id="rId29"/>
    <p:sldId id="283" r:id="rId30"/>
    <p:sldId id="309" r:id="rId31"/>
    <p:sldId id="262" r:id="rId32"/>
    <p:sldId id="279" r:id="rId33"/>
    <p:sldId id="280" r:id="rId34"/>
    <p:sldId id="281" r:id="rId35"/>
    <p:sldId id="282" r:id="rId36"/>
    <p:sldId id="263" r:id="rId37"/>
    <p:sldId id="264" r:id="rId38"/>
    <p:sldId id="273" r:id="rId39"/>
    <p:sldId id="275" r:id="rId40"/>
    <p:sldId id="274" r:id="rId41"/>
    <p:sldId id="276" r:id="rId42"/>
    <p:sldId id="277" r:id="rId43"/>
    <p:sldId id="278" r:id="rId44"/>
    <p:sldId id="265" r:id="rId45"/>
    <p:sldId id="291" r:id="rId46"/>
    <p:sldId id="292" r:id="rId47"/>
    <p:sldId id="307" r:id="rId48"/>
    <p:sldId id="266" r:id="rId49"/>
    <p:sldId id="301" r:id="rId50"/>
    <p:sldId id="302" r:id="rId51"/>
    <p:sldId id="267" r:id="rId52"/>
    <p:sldId id="304" r:id="rId53"/>
    <p:sldId id="305" r:id="rId54"/>
    <p:sldId id="306" r:id="rId55"/>
    <p:sldId id="268" r:id="rId56"/>
    <p:sldId id="269" r:id="rId57"/>
    <p:sldId id="270" r:id="rId58"/>
    <p:sldId id="308" r:id="rId59"/>
    <p:sldId id="29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357" autoAdjust="0"/>
  </p:normalViewPr>
  <p:slideViewPr>
    <p:cSldViewPr snapToGrid="0">
      <p:cViewPr varScale="1">
        <p:scale>
          <a:sx n="106" d="100"/>
          <a:sy n="106" d="100"/>
        </p:scale>
        <p:origin x="70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0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030D0-19C1-4EA1-80C9-984D05A32919}"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DC930-EE0D-4A37-8501-6B9519A98D82}" type="slidenum">
              <a:rPr lang="en-US" smtClean="0"/>
              <a:t>‹#›</a:t>
            </a:fld>
            <a:endParaRPr lang="en-US"/>
          </a:p>
        </p:txBody>
      </p:sp>
    </p:spTree>
    <p:extLst>
      <p:ext uri="{BB962C8B-B14F-4D97-AF65-F5344CB8AC3E}">
        <p14:creationId xmlns:p14="http://schemas.microsoft.com/office/powerpoint/2010/main" val="334259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story about two books, the Highway Capacity Manual and our new book, Traffic Operations at Intersections.  This presentation is about our new book, Traffic Operations at Intersections connects to the chapter of the Highway Capacity Manual that deal with signalized intersections. My name is Michael Kyte.  Rod Troutbeck and I have written our book to provide a way to learn about the models and methods of the HCM by starting simply, using what we call simplified scenarios.  Each of the seven simplified scenarios presented in chapter 4, the chapter of our book on signalized intersections, presents one aspect of the HCM signalized intersection model but with very simplified geometric or control conditions. This presentation will provide you with an overview of the HCM method, give you an introduction to our book, show you how the topics presented in our book connect with the signalized intersection method of the HCM. </a:t>
            </a:r>
          </a:p>
          <a:p>
            <a:endParaRPr lang="en-US" dirty="0"/>
          </a:p>
          <a:p>
            <a:r>
              <a:rPr lang="en-US" dirty="0"/>
              <a:t>OR:</a:t>
            </a:r>
          </a:p>
          <a:p>
            <a:r>
              <a:rPr lang="en-US" dirty="0"/>
              <a:t>When the HCM was first published in 1950, the method for analyzing signalized intersections was covered in xx pages.  [List sections of the chapter]  </a:t>
            </a:r>
          </a:p>
          <a:p>
            <a:r>
              <a:rPr lang="en-US" dirty="0"/>
              <a:t>[See my TRB paper on signalized intersections, a state of crisis]</a:t>
            </a:r>
          </a:p>
          <a:p>
            <a:r>
              <a:rPr lang="en-US" dirty="0"/>
              <a:t>[cover HCM method first, then come back </a:t>
            </a:r>
            <a:r>
              <a:rPr lang="en-US"/>
              <a:t>to book?]</a:t>
            </a:r>
            <a:endParaRPr lang="en-US" dirty="0"/>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1</a:t>
            </a:fld>
            <a:endParaRPr lang="en-US"/>
          </a:p>
        </p:txBody>
      </p:sp>
    </p:spTree>
    <p:extLst>
      <p:ext uri="{BB962C8B-B14F-4D97-AF65-F5344CB8AC3E}">
        <p14:creationId xmlns:p14="http://schemas.microsoft.com/office/powerpoint/2010/main" val="325680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eighth step of the HCM method deals with its fundamental prediction, capacity. Since the first edition of the HCM in 1950, capacity is the product of the proportion of the cycle that is green and the saturation flow rate. We cover various parts of the capacity model in Section 4.6 (lane capacity), Section 4.8 (permitted left turn), and Section 4.9 (critical movement analysis) in our book.</a:t>
            </a:r>
          </a:p>
          <a:p>
            <a:endParaRPr lang="en-US" dirty="0"/>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10</a:t>
            </a:fld>
            <a:endParaRPr lang="en-US"/>
          </a:p>
        </p:txBody>
      </p:sp>
    </p:spTree>
    <p:extLst>
      <p:ext uri="{BB962C8B-B14F-4D97-AF65-F5344CB8AC3E}">
        <p14:creationId xmlns:p14="http://schemas.microsoft.com/office/powerpoint/2010/main" val="74695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HCM method has twelve steps, shown in blue on the left part of the slide.  The seven simplified scenarios and introductory concepts from our book are shown in gray on the right part of the slide.  We will see how each the sections of Chapter 4 of our book is linked to the relevant parts of the four chapters of the HCM that deal with signalized intersections.</a:t>
            </a:r>
          </a:p>
          <a:p>
            <a:endParaRPr lang="en-US" dirty="0"/>
          </a:p>
          <a:p>
            <a:r>
              <a:rPr lang="en-US" dirty="0"/>
              <a:t>The nineth step of the HCM method deals with the prediction of delay. We cover the prediction of delay when demand is less than capacity in Section 4.7 and when demand is greater than capacity in Section 4.8. Section 4.11 covers the prediction of delay when the arrival pattern is non-uniform.</a:t>
            </a:r>
          </a:p>
          <a:p>
            <a:endParaRPr lang="en-US" dirty="0"/>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11</a:t>
            </a:fld>
            <a:endParaRPr lang="en-US"/>
          </a:p>
        </p:txBody>
      </p:sp>
    </p:spTree>
    <p:extLst>
      <p:ext uri="{BB962C8B-B14F-4D97-AF65-F5344CB8AC3E}">
        <p14:creationId xmlns:p14="http://schemas.microsoft.com/office/powerpoint/2010/main" val="218704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go through each of these twelve steps from the HCM. The first step addresses concepts, and there are two kinds of concepts, traffic flow characteristics and traffic signal basics. The references to the HCM are shown here on the right part of the slide.  For example, intersection traffic movements are discussed in pages 19-5 to 19-6 of the HCM, while phase duration is discussed on pages 19-12 through 19-14.</a:t>
            </a:r>
          </a:p>
        </p:txBody>
      </p:sp>
      <p:sp>
        <p:nvSpPr>
          <p:cNvPr id="4" name="Slide Number Placeholder 3"/>
          <p:cNvSpPr>
            <a:spLocks noGrp="1"/>
          </p:cNvSpPr>
          <p:nvPr>
            <p:ph type="sldNum" sz="quarter" idx="5"/>
          </p:nvPr>
        </p:nvSpPr>
        <p:spPr/>
        <p:txBody>
          <a:bodyPr/>
          <a:lstStyle/>
          <a:p>
            <a:fld id="{3B0DC930-EE0D-4A37-8501-6B9519A98D82}" type="slidenum">
              <a:rPr lang="en-US" smtClean="0"/>
              <a:t>12</a:t>
            </a:fld>
            <a:endParaRPr lang="en-US"/>
          </a:p>
        </p:txBody>
      </p:sp>
    </p:spTree>
    <p:extLst>
      <p:ext uri="{BB962C8B-B14F-4D97-AF65-F5344CB8AC3E}">
        <p14:creationId xmlns:p14="http://schemas.microsoft.com/office/powerpoint/2010/main" val="428283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same concepts are covered in three sections of Chapter 4 of our book. Movements and phases are covered in Section 3. Here we see one of those concepts illustrated, the concept of concurrency group.</a:t>
            </a:r>
          </a:p>
        </p:txBody>
      </p:sp>
      <p:sp>
        <p:nvSpPr>
          <p:cNvPr id="4" name="Slide Number Placeholder 3"/>
          <p:cNvSpPr>
            <a:spLocks noGrp="1"/>
          </p:cNvSpPr>
          <p:nvPr>
            <p:ph type="sldNum" sz="quarter" idx="5"/>
          </p:nvPr>
        </p:nvSpPr>
        <p:spPr/>
        <p:txBody>
          <a:bodyPr/>
          <a:lstStyle/>
          <a:p>
            <a:fld id="{3B0DC930-EE0D-4A37-8501-6B9519A98D82}" type="slidenum">
              <a:rPr lang="en-US" smtClean="0"/>
              <a:t>13</a:t>
            </a:fld>
            <a:endParaRPr lang="en-US"/>
          </a:p>
        </p:txBody>
      </p:sp>
    </p:spTree>
    <p:extLst>
      <p:ext uri="{BB962C8B-B14F-4D97-AF65-F5344CB8AC3E}">
        <p14:creationId xmlns:p14="http://schemas.microsoft.com/office/powerpoint/2010/main" val="387212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phase is a fundamental concept covered in Section 3 of our book.   The phase is a timing unit (the consecutive displays of green, yellow, and red) that controls one or more traffic movements. The ring barrier diagram shows which phases can time concurrently (at the same time) and those that must time (for safety reasons) consecutively.</a:t>
            </a:r>
          </a:p>
        </p:txBody>
      </p:sp>
      <p:sp>
        <p:nvSpPr>
          <p:cNvPr id="4" name="Slide Number Placeholder 3"/>
          <p:cNvSpPr>
            <a:spLocks noGrp="1"/>
          </p:cNvSpPr>
          <p:nvPr>
            <p:ph type="sldNum" sz="quarter" idx="5"/>
          </p:nvPr>
        </p:nvSpPr>
        <p:spPr/>
        <p:txBody>
          <a:bodyPr/>
          <a:lstStyle/>
          <a:p>
            <a:fld id="{3B0DC930-EE0D-4A37-8501-6B9519A98D82}" type="slidenum">
              <a:rPr lang="en-US" smtClean="0"/>
              <a:t>14</a:t>
            </a:fld>
            <a:endParaRPr lang="en-US"/>
          </a:p>
        </p:txBody>
      </p:sp>
    </p:spTree>
    <p:extLst>
      <p:ext uri="{BB962C8B-B14F-4D97-AF65-F5344CB8AC3E}">
        <p14:creationId xmlns:p14="http://schemas.microsoft.com/office/powerpoint/2010/main" val="401809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traffic controls are actuated. Three timers determine how a phase times: the minimum green timer, the passage timer, and the maximum green timer.</a:t>
            </a:r>
          </a:p>
        </p:txBody>
      </p:sp>
      <p:sp>
        <p:nvSpPr>
          <p:cNvPr id="4" name="Slide Number Placeholder 3"/>
          <p:cNvSpPr>
            <a:spLocks noGrp="1"/>
          </p:cNvSpPr>
          <p:nvPr>
            <p:ph type="sldNum" sz="quarter" idx="5"/>
          </p:nvPr>
        </p:nvSpPr>
        <p:spPr/>
        <p:txBody>
          <a:bodyPr/>
          <a:lstStyle/>
          <a:p>
            <a:fld id="{3B0DC930-EE0D-4A37-8501-6B9519A98D82}" type="slidenum">
              <a:rPr lang="en-US" smtClean="0"/>
              <a:t>15</a:t>
            </a:fld>
            <a:endParaRPr lang="en-US"/>
          </a:p>
        </p:txBody>
      </p:sp>
    </p:spTree>
    <p:extLst>
      <p:ext uri="{BB962C8B-B14F-4D97-AF65-F5344CB8AC3E}">
        <p14:creationId xmlns:p14="http://schemas.microsoft.com/office/powerpoint/2010/main" val="173064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traffic control process diagram shows how the components of the control system interrelate.  The diagram shows how the user, the detector, the controller, and the display relate together.</a:t>
            </a:r>
          </a:p>
        </p:txBody>
      </p:sp>
      <p:sp>
        <p:nvSpPr>
          <p:cNvPr id="4" name="Slide Number Placeholder 3"/>
          <p:cNvSpPr>
            <a:spLocks noGrp="1"/>
          </p:cNvSpPr>
          <p:nvPr>
            <p:ph type="sldNum" sz="quarter" idx="5"/>
          </p:nvPr>
        </p:nvSpPr>
        <p:spPr/>
        <p:txBody>
          <a:bodyPr/>
          <a:lstStyle/>
          <a:p>
            <a:fld id="{3B0DC930-EE0D-4A37-8501-6B9519A98D82}" type="slidenum">
              <a:rPr lang="en-US" smtClean="0"/>
              <a:t>16</a:t>
            </a:fld>
            <a:endParaRPr lang="en-US"/>
          </a:p>
        </p:txBody>
      </p:sp>
    </p:spTree>
    <p:extLst>
      <p:ext uri="{BB962C8B-B14F-4D97-AF65-F5344CB8AC3E}">
        <p14:creationId xmlns:p14="http://schemas.microsoft.com/office/powerpoint/2010/main" val="175010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show the relationship between the displayed green and red times that users see and the effective green and red times that show user behavior. </a:t>
            </a:r>
          </a:p>
        </p:txBody>
      </p:sp>
      <p:sp>
        <p:nvSpPr>
          <p:cNvPr id="4" name="Slide Number Placeholder 3"/>
          <p:cNvSpPr>
            <a:spLocks noGrp="1"/>
          </p:cNvSpPr>
          <p:nvPr>
            <p:ph type="sldNum" sz="quarter" idx="5"/>
          </p:nvPr>
        </p:nvSpPr>
        <p:spPr/>
        <p:txBody>
          <a:bodyPr/>
          <a:lstStyle/>
          <a:p>
            <a:fld id="{3B0DC930-EE0D-4A37-8501-6B9519A98D82}" type="slidenum">
              <a:rPr lang="en-US" smtClean="0"/>
              <a:t>17</a:t>
            </a:fld>
            <a:endParaRPr lang="en-US"/>
          </a:p>
        </p:txBody>
      </p:sp>
    </p:spTree>
    <p:extLst>
      <p:ext uri="{BB962C8B-B14F-4D97-AF65-F5344CB8AC3E}">
        <p14:creationId xmlns:p14="http://schemas.microsoft.com/office/powerpoint/2010/main" val="1642569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signal control basics, we cover the fundamentals of traffic flow.  We do this visually, using three diagrams.  The first is the flow profile diagram, which shows the flow rates for both vehicles arriving at the intersection and departing from the intersection.</a:t>
            </a:r>
          </a:p>
        </p:txBody>
      </p:sp>
      <p:sp>
        <p:nvSpPr>
          <p:cNvPr id="4" name="Slide Number Placeholder 3"/>
          <p:cNvSpPr>
            <a:spLocks noGrp="1"/>
          </p:cNvSpPr>
          <p:nvPr>
            <p:ph type="sldNum" sz="quarter" idx="5"/>
          </p:nvPr>
        </p:nvSpPr>
        <p:spPr/>
        <p:txBody>
          <a:bodyPr/>
          <a:lstStyle/>
          <a:p>
            <a:fld id="{3B0DC930-EE0D-4A37-8501-6B9519A98D82}" type="slidenum">
              <a:rPr lang="en-US" smtClean="0"/>
              <a:t>18</a:t>
            </a:fld>
            <a:endParaRPr lang="en-US"/>
          </a:p>
        </p:txBody>
      </p:sp>
    </p:spTree>
    <p:extLst>
      <p:ext uri="{BB962C8B-B14F-4D97-AF65-F5344CB8AC3E}">
        <p14:creationId xmlns:p14="http://schemas.microsoft.com/office/powerpoint/2010/main" val="48681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 the cumulative vehicle diagram, the cumulative number of vehicles arriving at and departing from the intersection over time.</a:t>
            </a:r>
          </a:p>
        </p:txBody>
      </p:sp>
      <p:sp>
        <p:nvSpPr>
          <p:cNvPr id="4" name="Slide Number Placeholder 3"/>
          <p:cNvSpPr>
            <a:spLocks noGrp="1"/>
          </p:cNvSpPr>
          <p:nvPr>
            <p:ph type="sldNum" sz="quarter" idx="5"/>
          </p:nvPr>
        </p:nvSpPr>
        <p:spPr/>
        <p:txBody>
          <a:bodyPr/>
          <a:lstStyle/>
          <a:p>
            <a:fld id="{3B0DC930-EE0D-4A37-8501-6B9519A98D82}" type="slidenum">
              <a:rPr lang="en-US" smtClean="0"/>
              <a:t>19</a:t>
            </a:fld>
            <a:endParaRPr lang="en-US"/>
          </a:p>
        </p:txBody>
      </p:sp>
    </p:spTree>
    <p:extLst>
      <p:ext uri="{BB962C8B-B14F-4D97-AF65-F5344CB8AC3E}">
        <p14:creationId xmlns:p14="http://schemas.microsoft.com/office/powerpoint/2010/main" val="31887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HCM method has twelve steps, shown in blue on the left part of the slide.  These twelve steps can be grouped into three parts:</a:t>
            </a:r>
          </a:p>
          <a:p>
            <a:pPr marL="171450" indent="-171450">
              <a:buFont typeface="Arial" panose="020B0604020202020204" pitchFamily="34" charset="0"/>
              <a:buChar char="•"/>
            </a:pPr>
            <a:r>
              <a:rPr lang="en-US" dirty="0"/>
              <a:t>Preparation,</a:t>
            </a:r>
          </a:p>
          <a:p>
            <a:pPr marL="171450" indent="-171450">
              <a:buFont typeface="Arial" panose="020B0604020202020204" pitchFamily="34" charset="0"/>
              <a:buChar char="•"/>
            </a:pPr>
            <a:r>
              <a:rPr lang="en-US" dirty="0"/>
              <a:t>Analysis, and</a:t>
            </a:r>
          </a:p>
          <a:p>
            <a:pPr marL="171450" indent="-171450">
              <a:buFont typeface="Arial" panose="020B0604020202020204" pitchFamily="34" charset="0"/>
              <a:buChar char="•"/>
            </a:pPr>
            <a:r>
              <a:rPr lang="en-US" dirty="0"/>
              <a:t>Predicted results.</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2</a:t>
            </a:fld>
            <a:endParaRPr lang="en-US"/>
          </a:p>
        </p:txBody>
      </p:sp>
    </p:spTree>
    <p:extLst>
      <p:ext uri="{BB962C8B-B14F-4D97-AF65-F5344CB8AC3E}">
        <p14:creationId xmlns:p14="http://schemas.microsoft.com/office/powerpoint/2010/main" val="297551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diagram is the queue accumulation polygon, a plot of the queue size over time. The queue size is the difference between the number of vehicles that have arrived and departed over time.</a:t>
            </a:r>
          </a:p>
        </p:txBody>
      </p:sp>
      <p:sp>
        <p:nvSpPr>
          <p:cNvPr id="4" name="Slide Number Placeholder 3"/>
          <p:cNvSpPr>
            <a:spLocks noGrp="1"/>
          </p:cNvSpPr>
          <p:nvPr>
            <p:ph type="sldNum" sz="quarter" idx="5"/>
          </p:nvPr>
        </p:nvSpPr>
        <p:spPr/>
        <p:txBody>
          <a:bodyPr/>
          <a:lstStyle/>
          <a:p>
            <a:fld id="{3B0DC930-EE0D-4A37-8501-6B9519A98D82}" type="slidenum">
              <a:rPr lang="en-US" smtClean="0"/>
              <a:t>20</a:t>
            </a:fld>
            <a:endParaRPr lang="en-US"/>
          </a:p>
        </p:txBody>
      </p:sp>
    </p:spTree>
    <p:extLst>
      <p:ext uri="{BB962C8B-B14F-4D97-AF65-F5344CB8AC3E}">
        <p14:creationId xmlns:p14="http://schemas.microsoft.com/office/powerpoint/2010/main" val="97703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in the HCM method is data: what data are needed in order to conduct an analysis using the HCM signalized intersection method. There are four categories of data.  The first is traffic characteristics.</a:t>
            </a:r>
          </a:p>
        </p:txBody>
      </p:sp>
      <p:sp>
        <p:nvSpPr>
          <p:cNvPr id="4" name="Slide Number Placeholder 3"/>
          <p:cNvSpPr>
            <a:spLocks noGrp="1"/>
          </p:cNvSpPr>
          <p:nvPr>
            <p:ph type="sldNum" sz="quarter" idx="5"/>
          </p:nvPr>
        </p:nvSpPr>
        <p:spPr/>
        <p:txBody>
          <a:bodyPr/>
          <a:lstStyle/>
          <a:p>
            <a:fld id="{3B0DC930-EE0D-4A37-8501-6B9519A98D82}" type="slidenum">
              <a:rPr lang="en-US" smtClean="0"/>
              <a:t>21</a:t>
            </a:fld>
            <a:endParaRPr lang="en-US"/>
          </a:p>
        </p:txBody>
      </p:sp>
    </p:spTree>
    <p:extLst>
      <p:ext uri="{BB962C8B-B14F-4D97-AF65-F5344CB8AC3E}">
        <p14:creationId xmlns:p14="http://schemas.microsoft.com/office/powerpoint/2010/main" val="2146898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traffic characteristics is the intersection peak hour factor.  The peak hour factor shows the level of peaking of traffic in any one fifteen minute during the hour. Here we see an example when the 60 minute count is 700 vehicles and the 15 minute count is 150 vehicles.  The resulting peak hour factor is 0.86.</a:t>
            </a:r>
          </a:p>
        </p:txBody>
      </p:sp>
      <p:sp>
        <p:nvSpPr>
          <p:cNvPr id="4" name="Slide Number Placeholder 3"/>
          <p:cNvSpPr>
            <a:spLocks noGrp="1"/>
          </p:cNvSpPr>
          <p:nvPr>
            <p:ph type="sldNum" sz="quarter" idx="5"/>
          </p:nvPr>
        </p:nvSpPr>
        <p:spPr/>
        <p:txBody>
          <a:bodyPr/>
          <a:lstStyle/>
          <a:p>
            <a:fld id="{3B0DC930-EE0D-4A37-8501-6B9519A98D82}" type="slidenum">
              <a:rPr lang="en-US" smtClean="0"/>
              <a:t>22</a:t>
            </a:fld>
            <a:endParaRPr lang="en-US"/>
          </a:p>
        </p:txBody>
      </p:sp>
    </p:spTree>
    <p:extLst>
      <p:ext uri="{BB962C8B-B14F-4D97-AF65-F5344CB8AC3E}">
        <p14:creationId xmlns:p14="http://schemas.microsoft.com/office/powerpoint/2010/main" val="32791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 geometric design data, including the number of lanes and the width of the lanes.</a:t>
            </a:r>
          </a:p>
        </p:txBody>
      </p:sp>
      <p:sp>
        <p:nvSpPr>
          <p:cNvPr id="4" name="Slide Number Placeholder 3"/>
          <p:cNvSpPr>
            <a:spLocks noGrp="1"/>
          </p:cNvSpPr>
          <p:nvPr>
            <p:ph type="sldNum" sz="quarter" idx="5"/>
          </p:nvPr>
        </p:nvSpPr>
        <p:spPr/>
        <p:txBody>
          <a:bodyPr/>
          <a:lstStyle/>
          <a:p>
            <a:fld id="{3B0DC930-EE0D-4A37-8501-6B9519A98D82}" type="slidenum">
              <a:rPr lang="en-US" smtClean="0"/>
              <a:t>23</a:t>
            </a:fld>
            <a:endParaRPr lang="en-US"/>
          </a:p>
        </p:txBody>
      </p:sp>
    </p:spTree>
    <p:extLst>
      <p:ext uri="{BB962C8B-B14F-4D97-AF65-F5344CB8AC3E}">
        <p14:creationId xmlns:p14="http://schemas.microsoft.com/office/powerpoint/2010/main" val="343572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is the signal control data, with some differences whether the signal control system is pretimed or actuated.</a:t>
            </a:r>
          </a:p>
        </p:txBody>
      </p:sp>
      <p:sp>
        <p:nvSpPr>
          <p:cNvPr id="4" name="Slide Number Placeholder 3"/>
          <p:cNvSpPr>
            <a:spLocks noGrp="1"/>
          </p:cNvSpPr>
          <p:nvPr>
            <p:ph type="sldNum" sz="quarter" idx="5"/>
          </p:nvPr>
        </p:nvSpPr>
        <p:spPr/>
        <p:txBody>
          <a:bodyPr/>
          <a:lstStyle/>
          <a:p>
            <a:fld id="{3B0DC930-EE0D-4A37-8501-6B9519A98D82}" type="slidenum">
              <a:rPr lang="en-US" smtClean="0"/>
              <a:t>24</a:t>
            </a:fld>
            <a:endParaRPr lang="en-US"/>
          </a:p>
        </p:txBody>
      </p:sp>
    </p:spTree>
    <p:extLst>
      <p:ext uri="{BB962C8B-B14F-4D97-AF65-F5344CB8AC3E}">
        <p14:creationId xmlns:p14="http://schemas.microsoft.com/office/powerpoint/2010/main" val="4020533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category includes other miscellaneous, but important, information about the intersection to be studied.</a:t>
            </a:r>
          </a:p>
        </p:txBody>
      </p:sp>
      <p:sp>
        <p:nvSpPr>
          <p:cNvPr id="4" name="Slide Number Placeholder 3"/>
          <p:cNvSpPr>
            <a:spLocks noGrp="1"/>
          </p:cNvSpPr>
          <p:nvPr>
            <p:ph type="sldNum" sz="quarter" idx="5"/>
          </p:nvPr>
        </p:nvSpPr>
        <p:spPr/>
        <p:txBody>
          <a:bodyPr/>
          <a:lstStyle/>
          <a:p>
            <a:fld id="{3B0DC930-EE0D-4A37-8501-6B9519A98D82}" type="slidenum">
              <a:rPr lang="en-US" smtClean="0"/>
              <a:t>25</a:t>
            </a:fld>
            <a:endParaRPr lang="en-US"/>
          </a:p>
        </p:txBody>
      </p:sp>
    </p:spTree>
    <p:extLst>
      <p:ext uri="{BB962C8B-B14F-4D97-AF65-F5344CB8AC3E}">
        <p14:creationId xmlns:p14="http://schemas.microsoft.com/office/powerpoint/2010/main" val="1353704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in the HCM method is the definition of the units to which the analysis will be applied. This analysis unit is either the movement group or lane group.  A lane group is xxx.</a:t>
            </a:r>
          </a:p>
        </p:txBody>
      </p:sp>
      <p:sp>
        <p:nvSpPr>
          <p:cNvPr id="4" name="Slide Number Placeholder 3"/>
          <p:cNvSpPr>
            <a:spLocks noGrp="1"/>
          </p:cNvSpPr>
          <p:nvPr>
            <p:ph type="sldNum" sz="quarter" idx="5"/>
          </p:nvPr>
        </p:nvSpPr>
        <p:spPr/>
        <p:txBody>
          <a:bodyPr/>
          <a:lstStyle/>
          <a:p>
            <a:fld id="{3B0DC930-EE0D-4A37-8501-6B9519A98D82}" type="slidenum">
              <a:rPr lang="en-US" smtClean="0"/>
              <a:t>26</a:t>
            </a:fld>
            <a:endParaRPr lang="en-US"/>
          </a:p>
        </p:txBody>
      </p:sp>
    </p:spTree>
    <p:extLst>
      <p:ext uri="{BB962C8B-B14F-4D97-AF65-F5344CB8AC3E}">
        <p14:creationId xmlns:p14="http://schemas.microsoft.com/office/powerpoint/2010/main" val="365174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rate for each lane group is determined in the fourth step of the HCM method.</a:t>
            </a:r>
          </a:p>
        </p:txBody>
      </p:sp>
      <p:sp>
        <p:nvSpPr>
          <p:cNvPr id="4" name="Slide Number Placeholder 3"/>
          <p:cNvSpPr>
            <a:spLocks noGrp="1"/>
          </p:cNvSpPr>
          <p:nvPr>
            <p:ph type="sldNum" sz="quarter" idx="5"/>
          </p:nvPr>
        </p:nvSpPr>
        <p:spPr/>
        <p:txBody>
          <a:bodyPr/>
          <a:lstStyle/>
          <a:p>
            <a:fld id="{3B0DC930-EE0D-4A37-8501-6B9519A98D82}" type="slidenum">
              <a:rPr lang="en-US" smtClean="0"/>
              <a:t>27</a:t>
            </a:fld>
            <a:endParaRPr lang="en-US"/>
          </a:p>
        </p:txBody>
      </p:sp>
    </p:spTree>
    <p:extLst>
      <p:ext uri="{BB962C8B-B14F-4D97-AF65-F5344CB8AC3E}">
        <p14:creationId xmlns:p14="http://schemas.microsoft.com/office/powerpoint/2010/main" val="2838136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saturation flow rate for each lane group is determined in step 5. The base saturation flow rate is 1900 vehicles per hour. Adjustments to this base rate are applied based on lane width, the proportion of heavy vehicles in the traffic stream and grade, and left turn movements, among others.  For example , the saturation flow rate for a nine foot lane is four percent less than this base value, or 1824 vehicles per hour.</a:t>
            </a:r>
          </a:p>
        </p:txBody>
      </p:sp>
      <p:sp>
        <p:nvSpPr>
          <p:cNvPr id="4" name="Slide Number Placeholder 3"/>
          <p:cNvSpPr>
            <a:spLocks noGrp="1"/>
          </p:cNvSpPr>
          <p:nvPr>
            <p:ph type="sldNum" sz="quarter" idx="5"/>
          </p:nvPr>
        </p:nvSpPr>
        <p:spPr/>
        <p:txBody>
          <a:bodyPr/>
          <a:lstStyle/>
          <a:p>
            <a:fld id="{3B0DC930-EE0D-4A37-8501-6B9519A98D82}" type="slidenum">
              <a:rPr lang="en-US" smtClean="0"/>
              <a:t>28</a:t>
            </a:fld>
            <a:endParaRPr lang="en-US"/>
          </a:p>
        </p:txBody>
      </p:sp>
    </p:spTree>
    <p:extLst>
      <p:ext uri="{BB962C8B-B14F-4D97-AF65-F5344CB8AC3E}">
        <p14:creationId xmlns:p14="http://schemas.microsoft.com/office/powerpoint/2010/main" val="1223938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adjustment to the base saturation flow rate comes from the proportion of heavy vehicles and the approach grade.  In this example, we see that if the traffic stream has 10 percent trucks traveling on a ten percent approach grade, the base saturation flow rate would be reduced by nearly 23 percent, declining from 1900 to 1656 vehicles per hour.</a:t>
            </a:r>
          </a:p>
        </p:txBody>
      </p:sp>
      <p:sp>
        <p:nvSpPr>
          <p:cNvPr id="4" name="Slide Number Placeholder 3"/>
          <p:cNvSpPr>
            <a:spLocks noGrp="1"/>
          </p:cNvSpPr>
          <p:nvPr>
            <p:ph type="sldNum" sz="quarter" idx="5"/>
          </p:nvPr>
        </p:nvSpPr>
        <p:spPr/>
        <p:txBody>
          <a:bodyPr/>
          <a:lstStyle/>
          <a:p>
            <a:fld id="{3B0DC930-EE0D-4A37-8501-6B9519A98D82}" type="slidenum">
              <a:rPr lang="en-US" smtClean="0"/>
              <a:t>29</a:t>
            </a:fld>
            <a:endParaRPr lang="en-US"/>
          </a:p>
        </p:txBody>
      </p:sp>
    </p:spTree>
    <p:extLst>
      <p:ext uri="{BB962C8B-B14F-4D97-AF65-F5344CB8AC3E}">
        <p14:creationId xmlns:p14="http://schemas.microsoft.com/office/powerpoint/2010/main" val="278802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translate each of the twelve steps into a set of twelve questions.  Let’s go through each of the three parts and list these questions.</a:t>
            </a:r>
          </a:p>
          <a:p>
            <a:endParaRPr lang="en-US" dirty="0"/>
          </a:p>
          <a:p>
            <a:r>
              <a:rPr lang="en-US" dirty="0"/>
              <a:t>First, your preparation for the HCM method includes learning about concepts and the data required to use the HCM method.</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3</a:t>
            </a:fld>
            <a:endParaRPr lang="en-US"/>
          </a:p>
        </p:txBody>
      </p:sp>
    </p:spTree>
    <p:extLst>
      <p:ext uri="{BB962C8B-B14F-4D97-AF65-F5344CB8AC3E}">
        <p14:creationId xmlns:p14="http://schemas.microsoft.com/office/powerpoint/2010/main" val="2076904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don’t cover these adjustment factors in our book, we do show you how to measure the saturation headway in the field, and then to directly calculate the saturation flow rate for a particular site. One of the most important parts of this measurement is the determination of the start-up lost time, the additional time in the headways in the first four vehicles of the traffic stream that result from their acceleration from a stop to their normal travel speed.</a:t>
            </a:r>
          </a:p>
        </p:txBody>
      </p:sp>
      <p:sp>
        <p:nvSpPr>
          <p:cNvPr id="4" name="Slide Number Placeholder 3"/>
          <p:cNvSpPr>
            <a:spLocks noGrp="1"/>
          </p:cNvSpPr>
          <p:nvPr>
            <p:ph type="sldNum" sz="quarter" idx="5"/>
          </p:nvPr>
        </p:nvSpPr>
        <p:spPr/>
        <p:txBody>
          <a:bodyPr/>
          <a:lstStyle/>
          <a:p>
            <a:fld id="{3B0DC930-EE0D-4A37-8501-6B9519A98D82}" type="slidenum">
              <a:rPr lang="en-US" smtClean="0"/>
              <a:t>30</a:t>
            </a:fld>
            <a:endParaRPr lang="en-US"/>
          </a:p>
        </p:txBody>
      </p:sp>
    </p:spTree>
    <p:extLst>
      <p:ext uri="{BB962C8B-B14F-4D97-AF65-F5344CB8AC3E}">
        <p14:creationId xmlns:p14="http://schemas.microsoft.com/office/powerpoint/2010/main" val="50688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fifth step of the </a:t>
            </a:r>
            <a:r>
              <a:rPr lang="en-US"/>
              <a:t>HCM method</a:t>
            </a:r>
          </a:p>
        </p:txBody>
      </p:sp>
      <p:sp>
        <p:nvSpPr>
          <p:cNvPr id="4" name="Slide Number Placeholder 3"/>
          <p:cNvSpPr>
            <a:spLocks noGrp="1"/>
          </p:cNvSpPr>
          <p:nvPr>
            <p:ph type="sldNum" sz="quarter" idx="5"/>
          </p:nvPr>
        </p:nvSpPr>
        <p:spPr/>
        <p:txBody>
          <a:bodyPr/>
          <a:lstStyle/>
          <a:p>
            <a:fld id="{3B0DC930-EE0D-4A37-8501-6B9519A98D82}" type="slidenum">
              <a:rPr lang="en-US" smtClean="0"/>
              <a:t>31</a:t>
            </a:fld>
            <a:endParaRPr lang="en-US"/>
          </a:p>
        </p:txBody>
      </p:sp>
    </p:spTree>
    <p:extLst>
      <p:ext uri="{BB962C8B-B14F-4D97-AF65-F5344CB8AC3E}">
        <p14:creationId xmlns:p14="http://schemas.microsoft.com/office/powerpoint/2010/main" val="2110845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0DC930-EE0D-4A37-8501-6B9519A98D82}" type="slidenum">
              <a:rPr lang="en-US" smtClean="0"/>
              <a:t>36</a:t>
            </a:fld>
            <a:endParaRPr lang="en-US"/>
          </a:p>
        </p:txBody>
      </p:sp>
    </p:spTree>
    <p:extLst>
      <p:ext uri="{BB962C8B-B14F-4D97-AF65-F5344CB8AC3E}">
        <p14:creationId xmlns:p14="http://schemas.microsoft.com/office/powerpoint/2010/main" val="3847237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watching this presentation today. To find out more, here are some links that you might find helpful:</a:t>
            </a:r>
          </a:p>
          <a:p>
            <a:endParaRPr lang="en-US" dirty="0"/>
          </a:p>
          <a:p>
            <a:r>
              <a:rPr lang="en-US" dirty="0"/>
              <a:t>The book’s website.</a:t>
            </a:r>
          </a:p>
          <a:p>
            <a:endParaRPr lang="en-US" dirty="0"/>
          </a:p>
          <a:p>
            <a:r>
              <a:rPr lang="en-US" dirty="0"/>
              <a:t>A link to the Transportation Research Board website where you can purchase the HCM.</a:t>
            </a:r>
          </a:p>
          <a:p>
            <a:endParaRPr lang="en-US" dirty="0"/>
          </a:p>
          <a:p>
            <a:r>
              <a:rPr lang="en-US" dirty="0"/>
              <a:t>And a link to the website for the Committee on Highway Capacity and Quality of Service where you can find out more about the group that is responsible for developing and maintain the HCM.  Thanks so much for watching this presentation.  We wish you safe travels on your journey through the intersections the lie ahead.</a:t>
            </a:r>
          </a:p>
        </p:txBody>
      </p:sp>
      <p:sp>
        <p:nvSpPr>
          <p:cNvPr id="4" name="Slide Number Placeholder 3"/>
          <p:cNvSpPr>
            <a:spLocks noGrp="1"/>
          </p:cNvSpPr>
          <p:nvPr>
            <p:ph type="sldNum" sz="quarter" idx="5"/>
          </p:nvPr>
        </p:nvSpPr>
        <p:spPr/>
        <p:txBody>
          <a:bodyPr/>
          <a:lstStyle/>
          <a:p>
            <a:fld id="{3B0DC930-EE0D-4A37-8501-6B9519A98D82}" type="slidenum">
              <a:rPr lang="en-US" smtClean="0"/>
              <a:t>59</a:t>
            </a:fld>
            <a:endParaRPr lang="en-US"/>
          </a:p>
        </p:txBody>
      </p:sp>
    </p:spTree>
    <p:extLst>
      <p:ext uri="{BB962C8B-B14F-4D97-AF65-F5344CB8AC3E}">
        <p14:creationId xmlns:p14="http://schemas.microsoft.com/office/powerpoint/2010/main" val="7751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part, Analysis, asks five questions that relate to:</a:t>
            </a:r>
          </a:p>
          <a:p>
            <a:pPr marL="171450" indent="-171450">
              <a:buFont typeface="Arial" panose="020B0604020202020204" pitchFamily="34" charset="0"/>
              <a:buChar char="•"/>
            </a:pPr>
            <a:r>
              <a:rPr lang="en-US" dirty="0"/>
              <a:t>Analysis units</a:t>
            </a:r>
          </a:p>
          <a:p>
            <a:pPr marL="171450" indent="-171450">
              <a:buFont typeface="Arial" panose="020B0604020202020204" pitchFamily="34" charset="0"/>
              <a:buChar char="•"/>
            </a:pPr>
            <a:r>
              <a:rPr lang="en-US" dirty="0"/>
              <a:t>Flow rates</a:t>
            </a:r>
          </a:p>
          <a:p>
            <a:pPr marL="171450" indent="-171450">
              <a:buFont typeface="Arial" panose="020B0604020202020204" pitchFamily="34" charset="0"/>
              <a:buChar char="•"/>
            </a:pPr>
            <a:r>
              <a:rPr lang="en-US" dirty="0"/>
              <a:t>Saturation flow rate</a:t>
            </a:r>
          </a:p>
          <a:p>
            <a:pPr marL="171450" indent="-171450">
              <a:buFont typeface="Arial" panose="020B0604020202020204" pitchFamily="34" charset="0"/>
              <a:buChar char="•"/>
            </a:pPr>
            <a:r>
              <a:rPr lang="en-US" dirty="0"/>
              <a:t>Arrival pattern</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4</a:t>
            </a:fld>
            <a:endParaRPr lang="en-US"/>
          </a:p>
        </p:txBody>
      </p:sp>
    </p:spTree>
    <p:extLst>
      <p:ext uri="{BB962C8B-B14F-4D97-AF65-F5344CB8AC3E}">
        <p14:creationId xmlns:p14="http://schemas.microsoft.com/office/powerpoint/2010/main" val="368518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part, Predicted Results, includes five questions that deal with:</a:t>
            </a:r>
          </a:p>
          <a:p>
            <a:pPr marL="171450" indent="-171450">
              <a:buFont typeface="Arial" panose="020B0604020202020204" pitchFamily="34" charset="0"/>
              <a:buChar char="•"/>
            </a:pPr>
            <a:r>
              <a:rPr lang="en-US" dirty="0"/>
              <a:t>Capacity and v/c ratio</a:t>
            </a:r>
          </a:p>
          <a:p>
            <a:pPr marL="171450" indent="-171450">
              <a:buFont typeface="Arial" panose="020B0604020202020204" pitchFamily="34" charset="0"/>
              <a:buChar char="•"/>
            </a:pPr>
            <a:r>
              <a:rPr lang="en-US" dirty="0"/>
              <a:t>Delay</a:t>
            </a:r>
          </a:p>
          <a:p>
            <a:pPr marL="171450" indent="-171450">
              <a:buFont typeface="Arial" panose="020B0604020202020204" pitchFamily="34" charset="0"/>
              <a:buChar char="•"/>
            </a:pPr>
            <a:r>
              <a:rPr lang="en-US" dirty="0"/>
              <a:t>Level of service</a:t>
            </a:r>
          </a:p>
          <a:p>
            <a:pPr marL="171450" indent="-171450">
              <a:buFont typeface="Arial" panose="020B0604020202020204" pitchFamily="34" charset="0"/>
              <a:buChar char="•"/>
            </a:pPr>
            <a:r>
              <a:rPr lang="en-US" dirty="0"/>
              <a:t>Queue storage ratio</a:t>
            </a:r>
          </a:p>
          <a:p>
            <a:pPr marL="171450" indent="-171450">
              <a:buFont typeface="Arial" panose="020B0604020202020204" pitchFamily="34" charset="0"/>
              <a:buChar char="•"/>
            </a:pPr>
            <a:r>
              <a:rPr lang="en-US" dirty="0"/>
              <a:t>Interpretation</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5</a:t>
            </a:fld>
            <a:endParaRPr lang="en-US"/>
          </a:p>
        </p:txBody>
      </p:sp>
    </p:spTree>
    <p:extLst>
      <p:ext uri="{BB962C8B-B14F-4D97-AF65-F5344CB8AC3E}">
        <p14:creationId xmlns:p14="http://schemas.microsoft.com/office/powerpoint/2010/main" val="154837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proceed, you will see that the twelve steps of the HCM method relate to the sections of Chapter 4 of our book. To help you follow, the HCM method is shown in blue, while the sections of our book are shown in gray. Not of the twelve HCM steps are covered in our book, but much of the guts of the method are included.</a:t>
            </a:r>
          </a:p>
          <a:p>
            <a:endParaRPr lang="en-US" dirty="0"/>
          </a:p>
          <a:p>
            <a:r>
              <a:rPr lang="en-US" dirty="0"/>
              <a:t>You will see how each the sections of Chapter 4 of our book is linked to the relevant parts of the four chapters of the HCM that deal with signalized intersections.</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6</a:t>
            </a:fld>
            <a:endParaRPr lang="en-US"/>
          </a:p>
        </p:txBody>
      </p:sp>
    </p:spTree>
    <p:extLst>
      <p:ext uri="{BB962C8B-B14F-4D97-AF65-F5344CB8AC3E}">
        <p14:creationId xmlns:p14="http://schemas.microsoft.com/office/powerpoint/2010/main" val="374337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show which sections of the HCM method link to which sections in our book.  This slide shows that we cover three concepts in our book including:</a:t>
            </a:r>
          </a:p>
          <a:p>
            <a:pPr marL="171450" indent="-171450">
              <a:buFont typeface="Arial" panose="020B0604020202020204" pitchFamily="34" charset="0"/>
              <a:buChar char="•"/>
            </a:pPr>
            <a:r>
              <a:rPr lang="en-US" dirty="0"/>
              <a:t>Movements and phases</a:t>
            </a:r>
          </a:p>
          <a:p>
            <a:pPr marL="171450" indent="-171450">
              <a:buFont typeface="Arial" panose="020B0604020202020204" pitchFamily="34" charset="0"/>
              <a:buChar char="•"/>
            </a:pPr>
            <a:r>
              <a:rPr lang="en-US" dirty="0"/>
              <a:t>Timing processes</a:t>
            </a:r>
          </a:p>
          <a:p>
            <a:pPr marL="171450" indent="-171450">
              <a:buFont typeface="Arial" panose="020B0604020202020204" pitchFamily="34" charset="0"/>
              <a:buChar char="•"/>
            </a:pPr>
            <a:r>
              <a:rPr lang="en-US" dirty="0"/>
              <a:t>Formulating the model (which addresses the basic queuing model on which the HCM method is based)</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7</a:t>
            </a:fld>
            <a:endParaRPr lang="en-US"/>
          </a:p>
        </p:txBody>
      </p:sp>
    </p:spTree>
    <p:extLst>
      <p:ext uri="{BB962C8B-B14F-4D97-AF65-F5344CB8AC3E}">
        <p14:creationId xmlns:p14="http://schemas.microsoft.com/office/powerpoint/2010/main" val="403525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sixth step in the HCM method deals with arrival patterns of traffic at a signalized intersection.  We cover the model that addresses non-uniform arrivals, and its effect on delay, in Section 4.11 of our book.</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8</a:t>
            </a:fld>
            <a:endParaRPr lang="en-US"/>
          </a:p>
        </p:txBody>
      </p:sp>
    </p:spTree>
    <p:extLst>
      <p:ext uri="{BB962C8B-B14F-4D97-AF65-F5344CB8AC3E}">
        <p14:creationId xmlns:p14="http://schemas.microsoft.com/office/powerpoint/2010/main" val="137128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seventh step of the HCM method deals with phase duration, both for pretimed and actuated traffic signals.  We cover the model that predicts phase duration for actuated control in Section 4.12 in our book.</a:t>
            </a:r>
          </a:p>
          <a:p>
            <a:endParaRPr lang="en-US" dirty="0"/>
          </a:p>
        </p:txBody>
      </p:sp>
      <p:sp>
        <p:nvSpPr>
          <p:cNvPr id="4" name="Slide Number Placeholder 3"/>
          <p:cNvSpPr>
            <a:spLocks noGrp="1"/>
          </p:cNvSpPr>
          <p:nvPr>
            <p:ph type="sldNum" sz="quarter" idx="5"/>
          </p:nvPr>
        </p:nvSpPr>
        <p:spPr/>
        <p:txBody>
          <a:bodyPr/>
          <a:lstStyle/>
          <a:p>
            <a:fld id="{3B0DC930-EE0D-4A37-8501-6B9519A98D82}" type="slidenum">
              <a:rPr lang="en-US" smtClean="0"/>
              <a:t>9</a:t>
            </a:fld>
            <a:endParaRPr lang="en-US"/>
          </a:p>
        </p:txBody>
      </p:sp>
    </p:spTree>
    <p:extLst>
      <p:ext uri="{BB962C8B-B14F-4D97-AF65-F5344CB8AC3E}">
        <p14:creationId xmlns:p14="http://schemas.microsoft.com/office/powerpoint/2010/main" val="17000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C8ED-EF83-4C75-BDCF-AE87AD65D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751793-F016-4C47-9DF1-A27E7A083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71904-EBA5-4223-B7ED-59E9A74DC476}"/>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5" name="Footer Placeholder 4">
            <a:extLst>
              <a:ext uri="{FF2B5EF4-FFF2-40B4-BE49-F238E27FC236}">
                <a16:creationId xmlns:a16="http://schemas.microsoft.com/office/drawing/2014/main" id="{A03F40AA-6C6C-4BCD-B2F5-B85EE485C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2ECF-7D23-433F-9C7F-257FB99E8C8E}"/>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158280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9757-C534-4A10-873C-284EBB51A0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2C69E3-1959-4622-954C-77CE114E3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3B529-7890-404F-987F-538B83C1FC32}"/>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5" name="Footer Placeholder 4">
            <a:extLst>
              <a:ext uri="{FF2B5EF4-FFF2-40B4-BE49-F238E27FC236}">
                <a16:creationId xmlns:a16="http://schemas.microsoft.com/office/drawing/2014/main" id="{C7A3CED2-4858-4669-BCEB-53CCBF802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510C5-9CDC-4E49-B7EB-4EADA2DF5CA1}"/>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157471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C4F422-F2A5-49C5-918F-BE829ED4AB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D0E85-2637-4D34-B575-C126A6082E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FEB05-DC55-42EE-95DC-01071DA9185C}"/>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5" name="Footer Placeholder 4">
            <a:extLst>
              <a:ext uri="{FF2B5EF4-FFF2-40B4-BE49-F238E27FC236}">
                <a16:creationId xmlns:a16="http://schemas.microsoft.com/office/drawing/2014/main" id="{8BEB0245-E22B-4669-8C56-1AE3D6B0F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912D4-80C0-4F45-8BC7-BEE056D4B6CA}"/>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24251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CF88-B3BD-4105-8C58-78EC65B0B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7237D-C5DD-4BE6-ACA5-96054A29EE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E00CC-40E3-42B6-9D86-B54F74DE054D}"/>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5" name="Footer Placeholder 4">
            <a:extLst>
              <a:ext uri="{FF2B5EF4-FFF2-40B4-BE49-F238E27FC236}">
                <a16:creationId xmlns:a16="http://schemas.microsoft.com/office/drawing/2014/main" id="{6C01570F-9C64-45CA-BB46-DC59E9D6C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842CC-6995-4803-859F-08A5EF8F7E7D}"/>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139346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3818-DB10-4B78-855B-CDED9D9D6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6D6E3-50FB-4DDB-8994-D2144D25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1A511-1D44-465B-BBB9-937075A61393}"/>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5" name="Footer Placeholder 4">
            <a:extLst>
              <a:ext uri="{FF2B5EF4-FFF2-40B4-BE49-F238E27FC236}">
                <a16:creationId xmlns:a16="http://schemas.microsoft.com/office/drawing/2014/main" id="{298BB6C7-5745-4CC0-8877-EF57CDC89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9EA89-DBE1-4387-951B-D277685E0A24}"/>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377627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3896-F01F-41B8-A7CA-A0A283DFD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41E46-E67E-424A-992B-C544EECB97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D69FE-FB0A-415D-A43D-E2A2F31A5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95C2BF-E36A-4A01-86C8-BFC4D77352E9}"/>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6" name="Footer Placeholder 5">
            <a:extLst>
              <a:ext uri="{FF2B5EF4-FFF2-40B4-BE49-F238E27FC236}">
                <a16:creationId xmlns:a16="http://schemas.microsoft.com/office/drawing/2014/main" id="{94CE8CAE-2157-43DA-96D8-A58E4EDBE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047C5-7A3B-4749-8B6D-43E7E66B7284}"/>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21716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2787-BC9B-49E5-BC1B-9FA909571E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23EF2-D147-4115-9E85-0EDC7A4F1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234-5E38-4AEF-88AC-4EA5D1195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70236-15A0-45F0-AAF3-D18C2EC38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9F9B6-4777-4391-802C-C042CAC55F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D69E46-205E-481A-A452-4F4E2A9CDDA9}"/>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8" name="Footer Placeholder 7">
            <a:extLst>
              <a:ext uri="{FF2B5EF4-FFF2-40B4-BE49-F238E27FC236}">
                <a16:creationId xmlns:a16="http://schemas.microsoft.com/office/drawing/2014/main" id="{74FB5D02-AF37-4995-BAFE-0488E488CA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929A3-0B55-4D28-986B-E9E5920A46B6}"/>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365549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3E93-3837-4195-A789-ECCDF5D65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243FC0-B6ED-4511-9032-3A5D51CD3D51}"/>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4" name="Footer Placeholder 3">
            <a:extLst>
              <a:ext uri="{FF2B5EF4-FFF2-40B4-BE49-F238E27FC236}">
                <a16:creationId xmlns:a16="http://schemas.microsoft.com/office/drawing/2014/main" id="{7A78BCF9-013B-43C8-9AE5-2AECA1948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67F4B0-5557-4C01-A6C4-9CA17E3E7502}"/>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124148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617C79-9CD8-45F3-B693-8383AFE98099}"/>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3" name="Footer Placeholder 2">
            <a:extLst>
              <a:ext uri="{FF2B5EF4-FFF2-40B4-BE49-F238E27FC236}">
                <a16:creationId xmlns:a16="http://schemas.microsoft.com/office/drawing/2014/main" id="{BC82B694-8DAB-455C-994B-F77B73049E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E74809-B26D-41C5-B062-414055EB3BCC}"/>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195159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1976-808F-4816-8723-597A769E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10AB9B-7253-44F7-A49D-F4F263864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40830-D82A-4450-AF7D-8834A2D0F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CDB40-E462-4910-9E02-C0A1C6E48E03}"/>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6" name="Footer Placeholder 5">
            <a:extLst>
              <a:ext uri="{FF2B5EF4-FFF2-40B4-BE49-F238E27FC236}">
                <a16:creationId xmlns:a16="http://schemas.microsoft.com/office/drawing/2014/main" id="{5B23146E-742B-4F9D-BBDA-69F344FE6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529C9-A621-43A2-8507-D1DCEAC57279}"/>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263394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A813-BA2A-49D1-A8AD-39D4B28DC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2EFF5C-8F83-4E30-8DC7-92E415375B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F4C33-491D-4A0F-AB3C-3EE77EA0C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A93AE-A4F4-4042-BFB4-9DF284DF2A86}"/>
              </a:ext>
            </a:extLst>
          </p:cNvPr>
          <p:cNvSpPr>
            <a:spLocks noGrp="1"/>
          </p:cNvSpPr>
          <p:nvPr>
            <p:ph type="dt" sz="half" idx="10"/>
          </p:nvPr>
        </p:nvSpPr>
        <p:spPr/>
        <p:txBody>
          <a:bodyPr/>
          <a:lstStyle/>
          <a:p>
            <a:fld id="{4C6F2ADE-D6D2-404E-9746-5F59B7CB194A}" type="datetimeFigureOut">
              <a:rPr lang="en-US" smtClean="0"/>
              <a:t>10/5/2020</a:t>
            </a:fld>
            <a:endParaRPr lang="en-US"/>
          </a:p>
        </p:txBody>
      </p:sp>
      <p:sp>
        <p:nvSpPr>
          <p:cNvPr id="6" name="Footer Placeholder 5">
            <a:extLst>
              <a:ext uri="{FF2B5EF4-FFF2-40B4-BE49-F238E27FC236}">
                <a16:creationId xmlns:a16="http://schemas.microsoft.com/office/drawing/2014/main" id="{90B0E3BF-6F57-40FD-97DB-4C5D11DB6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37AB6-5569-46E1-9E7A-8A211DF07EB5}"/>
              </a:ext>
            </a:extLst>
          </p:cNvPr>
          <p:cNvSpPr>
            <a:spLocks noGrp="1"/>
          </p:cNvSpPr>
          <p:nvPr>
            <p:ph type="sldNum" sz="quarter" idx="12"/>
          </p:nvPr>
        </p:nvSpPr>
        <p:spPr/>
        <p:txBody>
          <a:bodyPr/>
          <a:lstStyle/>
          <a:p>
            <a:fld id="{043B2A1D-CB0B-42EB-B5E9-613579CEE431}" type="slidenum">
              <a:rPr lang="en-US" smtClean="0"/>
              <a:t>‹#›</a:t>
            </a:fld>
            <a:endParaRPr lang="en-US"/>
          </a:p>
        </p:txBody>
      </p:sp>
    </p:spTree>
    <p:extLst>
      <p:ext uri="{BB962C8B-B14F-4D97-AF65-F5344CB8AC3E}">
        <p14:creationId xmlns:p14="http://schemas.microsoft.com/office/powerpoint/2010/main" val="383080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565DD-9454-4957-82EC-032329656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76219A-E309-41F3-8C87-38B3C1E67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E0AED-A36A-4D05-A905-F90555A13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F2ADE-D6D2-404E-9746-5F59B7CB194A}" type="datetimeFigureOut">
              <a:rPr lang="en-US" smtClean="0"/>
              <a:t>10/5/2020</a:t>
            </a:fld>
            <a:endParaRPr lang="en-US"/>
          </a:p>
        </p:txBody>
      </p:sp>
      <p:sp>
        <p:nvSpPr>
          <p:cNvPr id="5" name="Footer Placeholder 4">
            <a:extLst>
              <a:ext uri="{FF2B5EF4-FFF2-40B4-BE49-F238E27FC236}">
                <a16:creationId xmlns:a16="http://schemas.microsoft.com/office/drawing/2014/main" id="{54749878-3009-4F19-A1A1-E19B546BB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18101-1B3B-4700-AAB7-37335487A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B2A1D-CB0B-42EB-B5E9-613579CEE431}" type="slidenum">
              <a:rPr lang="en-US" smtClean="0"/>
              <a:t>‹#›</a:t>
            </a:fld>
            <a:endParaRPr lang="en-US"/>
          </a:p>
        </p:txBody>
      </p:sp>
    </p:spTree>
    <p:extLst>
      <p:ext uri="{BB962C8B-B14F-4D97-AF65-F5344CB8AC3E}">
        <p14:creationId xmlns:p14="http://schemas.microsoft.com/office/powerpoint/2010/main" val="87308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23A3C0-8AA3-4983-9BB4-1B5CCC34E7DB}"/>
              </a:ext>
            </a:extLst>
          </p:cNvPr>
          <p:cNvPicPr>
            <a:picLocks noChangeAspect="1"/>
          </p:cNvPicPr>
          <p:nvPr/>
        </p:nvPicPr>
        <p:blipFill>
          <a:blip r:embed="rId3"/>
          <a:stretch>
            <a:fillRect/>
          </a:stretch>
        </p:blipFill>
        <p:spPr>
          <a:xfrm>
            <a:off x="8595347" y="324701"/>
            <a:ext cx="1958013" cy="2577496"/>
          </a:xfrm>
          <a:prstGeom prst="rect">
            <a:avLst/>
          </a:prstGeom>
          <a:ln w="44450">
            <a:solidFill>
              <a:schemeClr val="bg2">
                <a:lumMod val="50000"/>
              </a:schemeClr>
            </a:solidFill>
          </a:ln>
        </p:spPr>
      </p:pic>
      <p:pic>
        <p:nvPicPr>
          <p:cNvPr id="4" name="Picture 3">
            <a:extLst>
              <a:ext uri="{FF2B5EF4-FFF2-40B4-BE49-F238E27FC236}">
                <a16:creationId xmlns:a16="http://schemas.microsoft.com/office/drawing/2014/main" id="{0B8E24F5-F4D8-4082-8C7C-4FDBA4A268C8}"/>
              </a:ext>
            </a:extLst>
          </p:cNvPr>
          <p:cNvPicPr>
            <a:picLocks noChangeAspect="1"/>
          </p:cNvPicPr>
          <p:nvPr/>
        </p:nvPicPr>
        <p:blipFill>
          <a:blip r:embed="rId4"/>
          <a:stretch>
            <a:fillRect/>
          </a:stretch>
        </p:blipFill>
        <p:spPr>
          <a:xfrm>
            <a:off x="5006335" y="324701"/>
            <a:ext cx="2686425" cy="2581635"/>
          </a:xfrm>
          <a:prstGeom prst="rect">
            <a:avLst/>
          </a:prstGeom>
          <a:ln w="44450">
            <a:solidFill>
              <a:schemeClr val="accent5"/>
            </a:solidFill>
          </a:ln>
        </p:spPr>
      </p:pic>
      <p:sp>
        <p:nvSpPr>
          <p:cNvPr id="5" name="TextBox 4">
            <a:extLst>
              <a:ext uri="{FF2B5EF4-FFF2-40B4-BE49-F238E27FC236}">
                <a16:creationId xmlns:a16="http://schemas.microsoft.com/office/drawing/2014/main" id="{3CE34239-99E0-46BC-AB1C-4E0683148AB0}"/>
              </a:ext>
            </a:extLst>
          </p:cNvPr>
          <p:cNvSpPr txBox="1"/>
          <p:nvPr/>
        </p:nvSpPr>
        <p:spPr>
          <a:xfrm>
            <a:off x="4904910" y="2971801"/>
            <a:ext cx="3077777" cy="1015663"/>
          </a:xfrm>
          <a:prstGeom prst="rect">
            <a:avLst/>
          </a:prstGeom>
          <a:noFill/>
        </p:spPr>
        <p:txBody>
          <a:bodyPr wrap="square" rtlCol="0">
            <a:spAutoFit/>
          </a:bodyPr>
          <a:lstStyle/>
          <a:p>
            <a:r>
              <a:rPr lang="en-US" sz="1600" b="1" dirty="0"/>
              <a:t>Highway Capacity Manual</a:t>
            </a:r>
          </a:p>
          <a:p>
            <a:r>
              <a:rPr lang="en-US" sz="1600" b="1" dirty="0"/>
              <a:t>6</a:t>
            </a:r>
            <a:r>
              <a:rPr lang="en-US" sz="1600" b="1" baseline="30000" dirty="0"/>
              <a:t>th</a:t>
            </a:r>
            <a:r>
              <a:rPr lang="en-US" sz="1600" b="1" dirty="0"/>
              <a:t> Edition</a:t>
            </a:r>
          </a:p>
          <a:p>
            <a:endParaRPr lang="en-US" sz="1600" b="1" dirty="0"/>
          </a:p>
          <a:p>
            <a:r>
              <a:rPr lang="en-US" sz="1200" b="1" dirty="0"/>
              <a:t>Transportation Research Board</a:t>
            </a:r>
          </a:p>
        </p:txBody>
      </p:sp>
      <p:sp>
        <p:nvSpPr>
          <p:cNvPr id="6" name="TextBox 5">
            <a:extLst>
              <a:ext uri="{FF2B5EF4-FFF2-40B4-BE49-F238E27FC236}">
                <a16:creationId xmlns:a16="http://schemas.microsoft.com/office/drawing/2014/main" id="{67E34843-0174-4686-B854-506B41A52C32}"/>
              </a:ext>
            </a:extLst>
          </p:cNvPr>
          <p:cNvSpPr txBox="1"/>
          <p:nvPr/>
        </p:nvSpPr>
        <p:spPr>
          <a:xfrm>
            <a:off x="8474625" y="2971801"/>
            <a:ext cx="3423460" cy="1754326"/>
          </a:xfrm>
          <a:prstGeom prst="rect">
            <a:avLst/>
          </a:prstGeom>
          <a:noFill/>
        </p:spPr>
        <p:txBody>
          <a:bodyPr wrap="square" rtlCol="0">
            <a:spAutoFit/>
          </a:bodyPr>
          <a:lstStyle/>
          <a:p>
            <a:r>
              <a:rPr lang="en-US" sz="1600" b="1" dirty="0"/>
              <a:t>Traffic Operations at Intersections</a:t>
            </a:r>
          </a:p>
          <a:p>
            <a:r>
              <a:rPr lang="en-US" sz="1200" b="1" dirty="0"/>
              <a:t>Learning and Applying </a:t>
            </a:r>
          </a:p>
          <a:p>
            <a:r>
              <a:rPr lang="en-US" sz="1200" b="1" dirty="0"/>
              <a:t>the Models and Methods of the </a:t>
            </a:r>
          </a:p>
          <a:p>
            <a:r>
              <a:rPr lang="en-US" sz="1200" b="1" dirty="0"/>
              <a:t>Highway Capacity Manual </a:t>
            </a:r>
          </a:p>
          <a:p>
            <a:r>
              <a:rPr lang="en-US" sz="1200" b="1" dirty="0"/>
              <a:t>Using Simplified Scenarios and </a:t>
            </a:r>
          </a:p>
          <a:p>
            <a:r>
              <a:rPr lang="en-US" sz="1200" b="1" dirty="0"/>
              <a:t>Computational Engines</a:t>
            </a:r>
          </a:p>
          <a:p>
            <a:endParaRPr lang="en-US" sz="1600" b="1" dirty="0"/>
          </a:p>
          <a:p>
            <a:r>
              <a:rPr lang="en-US" sz="1200" b="1" dirty="0"/>
              <a:t>Michael Kyte and Rod Troutbeck</a:t>
            </a:r>
          </a:p>
        </p:txBody>
      </p:sp>
      <p:pic>
        <p:nvPicPr>
          <p:cNvPr id="2" name="Picture 1">
            <a:extLst>
              <a:ext uri="{FF2B5EF4-FFF2-40B4-BE49-F238E27FC236}">
                <a16:creationId xmlns:a16="http://schemas.microsoft.com/office/drawing/2014/main" id="{B05336DC-CC83-4D95-A4FA-96F260AC598F}"/>
              </a:ext>
            </a:extLst>
          </p:cNvPr>
          <p:cNvPicPr>
            <a:picLocks noChangeAspect="1"/>
          </p:cNvPicPr>
          <p:nvPr/>
        </p:nvPicPr>
        <p:blipFill>
          <a:blip r:embed="rId5"/>
          <a:stretch>
            <a:fillRect/>
          </a:stretch>
        </p:blipFill>
        <p:spPr>
          <a:xfrm>
            <a:off x="5071721" y="4481603"/>
            <a:ext cx="2086266" cy="381053"/>
          </a:xfrm>
          <a:prstGeom prst="rect">
            <a:avLst/>
          </a:prstGeom>
        </p:spPr>
      </p:pic>
      <p:pic>
        <p:nvPicPr>
          <p:cNvPr id="12" name="Picture 11">
            <a:extLst>
              <a:ext uri="{FF2B5EF4-FFF2-40B4-BE49-F238E27FC236}">
                <a16:creationId xmlns:a16="http://schemas.microsoft.com/office/drawing/2014/main" id="{4D131C21-96E5-4245-B171-2969F5B124CD}"/>
              </a:ext>
            </a:extLst>
          </p:cNvPr>
          <p:cNvPicPr>
            <a:picLocks noChangeAspect="1"/>
          </p:cNvPicPr>
          <p:nvPr/>
        </p:nvPicPr>
        <p:blipFill>
          <a:blip r:embed="rId6"/>
          <a:stretch>
            <a:fillRect/>
          </a:stretch>
        </p:blipFill>
        <p:spPr>
          <a:xfrm>
            <a:off x="8545700" y="4750675"/>
            <a:ext cx="3325177" cy="330494"/>
          </a:xfrm>
          <a:prstGeom prst="rect">
            <a:avLst/>
          </a:prstGeom>
        </p:spPr>
      </p:pic>
      <p:pic>
        <p:nvPicPr>
          <p:cNvPr id="14" name="Picture 13">
            <a:extLst>
              <a:ext uri="{FF2B5EF4-FFF2-40B4-BE49-F238E27FC236}">
                <a16:creationId xmlns:a16="http://schemas.microsoft.com/office/drawing/2014/main" id="{834EE8AB-EF70-4BF1-B85E-1E4466D27092}"/>
              </a:ext>
            </a:extLst>
          </p:cNvPr>
          <p:cNvPicPr>
            <a:picLocks noChangeAspect="1"/>
          </p:cNvPicPr>
          <p:nvPr/>
        </p:nvPicPr>
        <p:blipFill>
          <a:blip r:embed="rId7"/>
          <a:stretch>
            <a:fillRect/>
          </a:stretch>
        </p:blipFill>
        <p:spPr>
          <a:xfrm>
            <a:off x="4980352" y="4082978"/>
            <a:ext cx="1848108" cy="371527"/>
          </a:xfrm>
          <a:prstGeom prst="rect">
            <a:avLst/>
          </a:prstGeom>
        </p:spPr>
      </p:pic>
      <p:pic>
        <p:nvPicPr>
          <p:cNvPr id="16" name="Picture 15">
            <a:extLst>
              <a:ext uri="{FF2B5EF4-FFF2-40B4-BE49-F238E27FC236}">
                <a16:creationId xmlns:a16="http://schemas.microsoft.com/office/drawing/2014/main" id="{D94F0F76-D2C4-44DF-B91E-2471B4E81A43}"/>
              </a:ext>
            </a:extLst>
          </p:cNvPr>
          <p:cNvPicPr>
            <a:picLocks noChangeAspect="1"/>
          </p:cNvPicPr>
          <p:nvPr/>
        </p:nvPicPr>
        <p:blipFill>
          <a:blip r:embed="rId8"/>
          <a:stretch>
            <a:fillRect/>
          </a:stretch>
        </p:blipFill>
        <p:spPr>
          <a:xfrm>
            <a:off x="5290675" y="5275937"/>
            <a:ext cx="3153215" cy="400106"/>
          </a:xfrm>
          <a:prstGeom prst="rect">
            <a:avLst/>
          </a:prstGeom>
        </p:spPr>
      </p:pic>
      <p:pic>
        <p:nvPicPr>
          <p:cNvPr id="18" name="Picture 17">
            <a:extLst>
              <a:ext uri="{FF2B5EF4-FFF2-40B4-BE49-F238E27FC236}">
                <a16:creationId xmlns:a16="http://schemas.microsoft.com/office/drawing/2014/main" id="{C66780A9-E3A4-46D9-B1D5-EBF3D4631A1B}"/>
              </a:ext>
            </a:extLst>
          </p:cNvPr>
          <p:cNvPicPr>
            <a:picLocks noChangeAspect="1"/>
          </p:cNvPicPr>
          <p:nvPr/>
        </p:nvPicPr>
        <p:blipFill>
          <a:blip r:embed="rId9"/>
          <a:stretch>
            <a:fillRect/>
          </a:stretch>
        </p:blipFill>
        <p:spPr>
          <a:xfrm>
            <a:off x="5186979" y="4881314"/>
            <a:ext cx="2953162" cy="362001"/>
          </a:xfrm>
          <a:prstGeom prst="rect">
            <a:avLst/>
          </a:prstGeom>
        </p:spPr>
      </p:pic>
    </p:spTree>
    <p:extLst>
      <p:ext uri="{BB962C8B-B14F-4D97-AF65-F5344CB8AC3E}">
        <p14:creationId xmlns:p14="http://schemas.microsoft.com/office/powerpoint/2010/main" val="289446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6C7B6D5-F968-498B-BAC9-752B8AEC1387}"/>
              </a:ext>
            </a:extLst>
          </p:cNvPr>
          <p:cNvSpPr/>
          <p:nvPr/>
        </p:nvSpPr>
        <p:spPr>
          <a:xfrm>
            <a:off x="4781664" y="162527"/>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r>
              <a:rPr lang="en-US" dirty="0">
                <a:solidFill>
                  <a:schemeClr val="tx1"/>
                </a:solidFill>
              </a:rPr>
              <a:t>4.3 Movements and Phases</a:t>
            </a:r>
          </a:p>
        </p:txBody>
      </p:sp>
      <p:sp>
        <p:nvSpPr>
          <p:cNvPr id="12" name="Rectangle: Rounded Corners 11">
            <a:extLst>
              <a:ext uri="{FF2B5EF4-FFF2-40B4-BE49-F238E27FC236}">
                <a16:creationId xmlns:a16="http://schemas.microsoft.com/office/drawing/2014/main" id="{1143E715-970F-41A6-A80A-4874C7E0A9F7}"/>
              </a:ext>
            </a:extLst>
          </p:cNvPr>
          <p:cNvSpPr/>
          <p:nvPr/>
        </p:nvSpPr>
        <p:spPr>
          <a:xfrm>
            <a:off x="4781623" y="123837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4.4 Timing Processes</a:t>
            </a:r>
          </a:p>
        </p:txBody>
      </p:sp>
      <p:sp>
        <p:nvSpPr>
          <p:cNvPr id="14" name="Rectangle: Rounded Corners 13">
            <a:extLst>
              <a:ext uri="{FF2B5EF4-FFF2-40B4-BE49-F238E27FC236}">
                <a16:creationId xmlns:a16="http://schemas.microsoft.com/office/drawing/2014/main" id="{882566D5-E619-41B6-89B7-BC299F61C36C}"/>
              </a:ext>
            </a:extLst>
          </p:cNvPr>
          <p:cNvSpPr/>
          <p:nvPr/>
        </p:nvSpPr>
        <p:spPr>
          <a:xfrm>
            <a:off x="4781623" y="227918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4.5 Formulating the Model</a:t>
            </a:r>
          </a:p>
        </p:txBody>
      </p:sp>
      <p:sp>
        <p:nvSpPr>
          <p:cNvPr id="16" name="Rectangle: Rounded Corners 15">
            <a:extLst>
              <a:ext uri="{FF2B5EF4-FFF2-40B4-BE49-F238E27FC236}">
                <a16:creationId xmlns:a16="http://schemas.microsoft.com/office/drawing/2014/main" id="{1250685E-C439-4EB6-A67D-1A9500A9480C}"/>
              </a:ext>
            </a:extLst>
          </p:cNvPr>
          <p:cNvSpPr/>
          <p:nvPr/>
        </p:nvSpPr>
        <p:spPr>
          <a:xfrm>
            <a:off x="8021943" y="227959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4.11 Non-uniform arrivals</a:t>
            </a:r>
          </a:p>
        </p:txBody>
      </p:sp>
      <p:sp>
        <p:nvSpPr>
          <p:cNvPr id="18" name="Rectangle: Rounded Corners 17">
            <a:extLst>
              <a:ext uri="{FF2B5EF4-FFF2-40B4-BE49-F238E27FC236}">
                <a16:creationId xmlns:a16="http://schemas.microsoft.com/office/drawing/2014/main" id="{98EB4ECA-8C03-46D0-9139-F73B0157F19E}"/>
              </a:ext>
            </a:extLst>
          </p:cNvPr>
          <p:cNvSpPr/>
          <p:nvPr/>
        </p:nvSpPr>
        <p:spPr>
          <a:xfrm>
            <a:off x="8021943" y="3347216"/>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4.12 Phase duration</a:t>
            </a:r>
          </a:p>
        </p:txBody>
      </p:sp>
      <p:sp>
        <p:nvSpPr>
          <p:cNvPr id="20" name="Rectangle: Rounded Corners 19">
            <a:extLst>
              <a:ext uri="{FF2B5EF4-FFF2-40B4-BE49-F238E27FC236}">
                <a16:creationId xmlns:a16="http://schemas.microsoft.com/office/drawing/2014/main" id="{C244CACB-41C7-46EB-9096-B8823F10B696}"/>
              </a:ext>
            </a:extLst>
          </p:cNvPr>
          <p:cNvSpPr/>
          <p:nvPr/>
        </p:nvSpPr>
        <p:spPr>
          <a:xfrm>
            <a:off x="4781623" y="3338319"/>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4.6 Lane capacity</a:t>
            </a:r>
          </a:p>
        </p:txBody>
      </p:sp>
      <p:sp>
        <p:nvSpPr>
          <p:cNvPr id="22" name="Rectangle: Rounded Corners 21">
            <a:extLst>
              <a:ext uri="{FF2B5EF4-FFF2-40B4-BE49-F238E27FC236}">
                <a16:creationId xmlns:a16="http://schemas.microsoft.com/office/drawing/2014/main" id="{B761F268-EA3C-430D-93CF-530CF688E8E1}"/>
              </a:ext>
            </a:extLst>
          </p:cNvPr>
          <p:cNvSpPr/>
          <p:nvPr/>
        </p:nvSpPr>
        <p:spPr>
          <a:xfrm>
            <a:off x="4779922" y="546036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4.8 Permitted LT movement</a:t>
            </a:r>
          </a:p>
        </p:txBody>
      </p:sp>
      <p:sp>
        <p:nvSpPr>
          <p:cNvPr id="3" name="Rectangle: Rounded Corners 2">
            <a:extLst>
              <a:ext uri="{FF2B5EF4-FFF2-40B4-BE49-F238E27FC236}">
                <a16:creationId xmlns:a16="http://schemas.microsoft.com/office/drawing/2014/main" id="{CEF3E7F4-0481-4AAD-93D2-01A52214D73D}"/>
              </a:ext>
            </a:extLst>
          </p:cNvPr>
          <p:cNvSpPr/>
          <p:nvPr/>
        </p:nvSpPr>
        <p:spPr>
          <a:xfrm>
            <a:off x="4779922" y="4375491"/>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 </a:t>
            </a:r>
          </a:p>
          <a:p>
            <a:pPr algn="ctr"/>
            <a:r>
              <a:rPr lang="en-US" dirty="0">
                <a:solidFill>
                  <a:schemeClr val="tx1"/>
                </a:solidFill>
              </a:rPr>
              <a:t>4.7 Demand &lt; capacity</a:t>
            </a:r>
          </a:p>
        </p:txBody>
      </p:sp>
      <p:sp>
        <p:nvSpPr>
          <p:cNvPr id="4" name="Rectangle: Rounded Corners 3">
            <a:extLst>
              <a:ext uri="{FF2B5EF4-FFF2-40B4-BE49-F238E27FC236}">
                <a16:creationId xmlns:a16="http://schemas.microsoft.com/office/drawing/2014/main" id="{43F603F7-7C5B-4AB8-8386-CBA45436E4A1}"/>
              </a:ext>
            </a:extLst>
          </p:cNvPr>
          <p:cNvSpPr/>
          <p:nvPr/>
        </p:nvSpPr>
        <p:spPr>
          <a:xfrm>
            <a:off x="8021984" y="162527"/>
            <a:ext cx="2880360" cy="86818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 </a:t>
            </a:r>
          </a:p>
          <a:p>
            <a:pPr algn="ctr"/>
            <a:r>
              <a:rPr lang="en-US" dirty="0">
                <a:solidFill>
                  <a:schemeClr val="tx1"/>
                </a:solidFill>
              </a:rPr>
              <a:t>4.9 Critical movement analysis</a:t>
            </a:r>
          </a:p>
        </p:txBody>
      </p:sp>
      <p:sp>
        <p:nvSpPr>
          <p:cNvPr id="5" name="Rectangle: Rounded Corners 4">
            <a:extLst>
              <a:ext uri="{FF2B5EF4-FFF2-40B4-BE49-F238E27FC236}">
                <a16:creationId xmlns:a16="http://schemas.microsoft.com/office/drawing/2014/main" id="{244852E0-151A-42CB-8D12-F8FA601BC2EB}"/>
              </a:ext>
            </a:extLst>
          </p:cNvPr>
          <p:cNvSpPr/>
          <p:nvPr/>
        </p:nvSpPr>
        <p:spPr>
          <a:xfrm>
            <a:off x="8021943" y="125630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4.10 Demand &gt; capacity</a:t>
            </a:r>
          </a:p>
        </p:txBody>
      </p:sp>
      <p:cxnSp>
        <p:nvCxnSpPr>
          <p:cNvPr id="45" name="Straight Arrow Connector 44">
            <a:extLst>
              <a:ext uri="{FF2B5EF4-FFF2-40B4-BE49-F238E27FC236}">
                <a16:creationId xmlns:a16="http://schemas.microsoft.com/office/drawing/2014/main" id="{976933C3-BABF-4C0F-B7FA-FBC1E61EE29C}"/>
              </a:ext>
            </a:extLst>
          </p:cNvPr>
          <p:cNvCxnSpPr/>
          <p:nvPr/>
        </p:nvCxnSpPr>
        <p:spPr>
          <a:xfrm flipH="1">
            <a:off x="6221424" y="839825"/>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0DA5282-E4D6-4603-951A-D181D6A8A834}"/>
              </a:ext>
            </a:extLst>
          </p:cNvPr>
          <p:cNvCxnSpPr/>
          <p:nvPr/>
        </p:nvCxnSpPr>
        <p:spPr>
          <a:xfrm flipH="1">
            <a:off x="6221423" y="1887978"/>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8786-80CE-4EFD-81BA-D8BBE22C3BFE}"/>
              </a:ext>
            </a:extLst>
          </p:cNvPr>
          <p:cNvCxnSpPr/>
          <p:nvPr/>
        </p:nvCxnSpPr>
        <p:spPr>
          <a:xfrm flipH="1">
            <a:off x="6190660" y="294607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67B5CC-2AC9-4345-99DC-FF56094C9901}"/>
              </a:ext>
            </a:extLst>
          </p:cNvPr>
          <p:cNvCxnSpPr/>
          <p:nvPr/>
        </p:nvCxnSpPr>
        <p:spPr>
          <a:xfrm flipH="1">
            <a:off x="6194729" y="4004162"/>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DCE0B6-0A96-4C63-A148-80D6007CB78E}"/>
              </a:ext>
            </a:extLst>
          </p:cNvPr>
          <p:cNvCxnSpPr/>
          <p:nvPr/>
        </p:nvCxnSpPr>
        <p:spPr>
          <a:xfrm flipH="1">
            <a:off x="6224264" y="5062254"/>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F96EF-F8D9-4D28-A162-B91F1BA6BD29}"/>
              </a:ext>
            </a:extLst>
          </p:cNvPr>
          <p:cNvCxnSpPr>
            <a:cxnSpLocks/>
            <a:stCxn id="4" idx="2"/>
          </p:cNvCxnSpPr>
          <p:nvPr/>
        </p:nvCxnSpPr>
        <p:spPr>
          <a:xfrm>
            <a:off x="9462164" y="1030715"/>
            <a:ext cx="2245" cy="236492"/>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8B85CE-56A4-4903-88C8-C0169ACE3B95}"/>
              </a:ext>
            </a:extLst>
          </p:cNvPr>
          <p:cNvCxnSpPr/>
          <p:nvPr/>
        </p:nvCxnSpPr>
        <p:spPr>
          <a:xfrm flipH="1">
            <a:off x="9456310" y="189465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C1A017-AED4-42DB-BEB7-DECE8E668B7E}"/>
              </a:ext>
            </a:extLst>
          </p:cNvPr>
          <p:cNvCxnSpPr/>
          <p:nvPr/>
        </p:nvCxnSpPr>
        <p:spPr>
          <a:xfrm flipH="1">
            <a:off x="9456309" y="2975887"/>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0269C7-C5DD-4E0E-A331-AFE169F4DE34}"/>
              </a:ext>
            </a:extLst>
          </p:cNvPr>
          <p:cNvCxnSpPr>
            <a:cxnSpLocks/>
          </p:cNvCxnSpPr>
          <p:nvPr/>
        </p:nvCxnSpPr>
        <p:spPr>
          <a:xfrm flipV="1">
            <a:off x="7854184" y="496925"/>
            <a:ext cx="0" cy="5332535"/>
          </a:xfrm>
          <a:prstGeom prst="line">
            <a:avLst/>
          </a:prstGeom>
          <a:ln w="3175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3065E-B36E-48C3-ABF4-00068CFEDEB9}"/>
              </a:ext>
            </a:extLst>
          </p:cNvPr>
          <p:cNvCxnSpPr/>
          <p:nvPr/>
        </p:nvCxnSpPr>
        <p:spPr>
          <a:xfrm>
            <a:off x="7674382" y="5829460"/>
            <a:ext cx="178951" cy="0"/>
          </a:xfrm>
          <a:prstGeom prst="line">
            <a:avLst/>
          </a:prstGeom>
          <a:ln w="317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FA49CE-E3CC-4DB0-B9B2-19F6D899FB87}"/>
              </a:ext>
            </a:extLst>
          </p:cNvPr>
          <p:cNvCxnSpPr/>
          <p:nvPr/>
        </p:nvCxnSpPr>
        <p:spPr>
          <a:xfrm>
            <a:off x="7854184" y="496925"/>
            <a:ext cx="178951" cy="0"/>
          </a:xfrm>
          <a:prstGeom prst="line">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1078C1-A6F4-4C4E-B1E0-253987A9FD02}"/>
              </a:ext>
            </a:extLst>
          </p:cNvPr>
          <p:cNvSpPr/>
          <p:nvPr/>
        </p:nvSpPr>
        <p:spPr>
          <a:xfrm>
            <a:off x="4779920" y="6361042"/>
            <a:ext cx="4128401"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sp>
        <p:nvSpPr>
          <p:cNvPr id="30" name="Rectangle 29">
            <a:extLst>
              <a:ext uri="{FF2B5EF4-FFF2-40B4-BE49-F238E27FC236}">
                <a16:creationId xmlns:a16="http://schemas.microsoft.com/office/drawing/2014/main" id="{322EDC1D-3500-4487-8B99-DC49009246C2}"/>
              </a:ext>
            </a:extLst>
          </p:cNvPr>
          <p:cNvSpPr/>
          <p:nvPr/>
        </p:nvSpPr>
        <p:spPr>
          <a:xfrm>
            <a:off x="2247439" y="1150594"/>
            <a:ext cx="1974069" cy="850959"/>
          </a:xfrm>
          <a:prstGeom prst="rect">
            <a:avLst/>
          </a:prstGeom>
          <a:solidFill>
            <a:schemeClr val="accent2">
              <a:alpha val="3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FB0100-7510-460A-BE63-A9A6F6BF35A9}"/>
              </a:ext>
            </a:extLst>
          </p:cNvPr>
          <p:cNvSpPr/>
          <p:nvPr/>
        </p:nvSpPr>
        <p:spPr>
          <a:xfrm>
            <a:off x="4708607" y="3269158"/>
            <a:ext cx="3022990" cy="847241"/>
          </a:xfrm>
          <a:prstGeom prst="rect">
            <a:avLst/>
          </a:prstGeom>
          <a:solidFill>
            <a:schemeClr val="bg2">
              <a:lumMod val="90000"/>
              <a:alpha val="3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E67A3EF-AA7A-4C3A-AA01-79AACFE1B14E}"/>
              </a:ext>
            </a:extLst>
          </p:cNvPr>
          <p:cNvSpPr/>
          <p:nvPr/>
        </p:nvSpPr>
        <p:spPr>
          <a:xfrm>
            <a:off x="4710175" y="5382338"/>
            <a:ext cx="3022990" cy="847241"/>
          </a:xfrm>
          <a:prstGeom prst="rect">
            <a:avLst/>
          </a:prstGeom>
          <a:solidFill>
            <a:schemeClr val="bg2">
              <a:lumMod val="90000"/>
              <a:alpha val="3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9CCE6BE-9199-4D78-BB12-4197DB134C9C}"/>
              </a:ext>
            </a:extLst>
          </p:cNvPr>
          <p:cNvSpPr/>
          <p:nvPr/>
        </p:nvSpPr>
        <p:spPr>
          <a:xfrm>
            <a:off x="7959151" y="96931"/>
            <a:ext cx="3022990" cy="996578"/>
          </a:xfrm>
          <a:prstGeom prst="rect">
            <a:avLst/>
          </a:prstGeom>
          <a:solidFill>
            <a:schemeClr val="bg2">
              <a:lumMod val="90000"/>
              <a:alpha val="3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FCA0345C-C0EF-43DF-AB1D-FB81CF388B1C}"/>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74958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6C7B6D5-F968-498B-BAC9-752B8AEC1387}"/>
              </a:ext>
            </a:extLst>
          </p:cNvPr>
          <p:cNvSpPr/>
          <p:nvPr/>
        </p:nvSpPr>
        <p:spPr>
          <a:xfrm>
            <a:off x="4781664" y="162527"/>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r>
              <a:rPr lang="en-US" dirty="0">
                <a:solidFill>
                  <a:schemeClr val="tx1"/>
                </a:solidFill>
              </a:rPr>
              <a:t>4.3 Movements and Phases</a:t>
            </a:r>
          </a:p>
        </p:txBody>
      </p:sp>
      <p:sp>
        <p:nvSpPr>
          <p:cNvPr id="12" name="Rectangle: Rounded Corners 11">
            <a:extLst>
              <a:ext uri="{FF2B5EF4-FFF2-40B4-BE49-F238E27FC236}">
                <a16:creationId xmlns:a16="http://schemas.microsoft.com/office/drawing/2014/main" id="{1143E715-970F-41A6-A80A-4874C7E0A9F7}"/>
              </a:ext>
            </a:extLst>
          </p:cNvPr>
          <p:cNvSpPr/>
          <p:nvPr/>
        </p:nvSpPr>
        <p:spPr>
          <a:xfrm>
            <a:off x="4781623" y="123837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4.4 Timing Processes</a:t>
            </a:r>
          </a:p>
        </p:txBody>
      </p:sp>
      <p:sp>
        <p:nvSpPr>
          <p:cNvPr id="14" name="Rectangle: Rounded Corners 13">
            <a:extLst>
              <a:ext uri="{FF2B5EF4-FFF2-40B4-BE49-F238E27FC236}">
                <a16:creationId xmlns:a16="http://schemas.microsoft.com/office/drawing/2014/main" id="{882566D5-E619-41B6-89B7-BC299F61C36C}"/>
              </a:ext>
            </a:extLst>
          </p:cNvPr>
          <p:cNvSpPr/>
          <p:nvPr/>
        </p:nvSpPr>
        <p:spPr>
          <a:xfrm>
            <a:off x="4781623" y="227918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4.5 Formulating the Model</a:t>
            </a:r>
          </a:p>
        </p:txBody>
      </p:sp>
      <p:sp>
        <p:nvSpPr>
          <p:cNvPr id="16" name="Rectangle: Rounded Corners 15">
            <a:extLst>
              <a:ext uri="{FF2B5EF4-FFF2-40B4-BE49-F238E27FC236}">
                <a16:creationId xmlns:a16="http://schemas.microsoft.com/office/drawing/2014/main" id="{1250685E-C439-4EB6-A67D-1A9500A9480C}"/>
              </a:ext>
            </a:extLst>
          </p:cNvPr>
          <p:cNvSpPr/>
          <p:nvPr/>
        </p:nvSpPr>
        <p:spPr>
          <a:xfrm>
            <a:off x="8021943" y="227959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4.11 Non-uniform arrivals</a:t>
            </a:r>
          </a:p>
        </p:txBody>
      </p:sp>
      <p:sp>
        <p:nvSpPr>
          <p:cNvPr id="18" name="Rectangle: Rounded Corners 17">
            <a:extLst>
              <a:ext uri="{FF2B5EF4-FFF2-40B4-BE49-F238E27FC236}">
                <a16:creationId xmlns:a16="http://schemas.microsoft.com/office/drawing/2014/main" id="{98EB4ECA-8C03-46D0-9139-F73B0157F19E}"/>
              </a:ext>
            </a:extLst>
          </p:cNvPr>
          <p:cNvSpPr/>
          <p:nvPr/>
        </p:nvSpPr>
        <p:spPr>
          <a:xfrm>
            <a:off x="8021943" y="3347216"/>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4.12 Phase duration</a:t>
            </a:r>
          </a:p>
        </p:txBody>
      </p:sp>
      <p:sp>
        <p:nvSpPr>
          <p:cNvPr id="20" name="Rectangle: Rounded Corners 19">
            <a:extLst>
              <a:ext uri="{FF2B5EF4-FFF2-40B4-BE49-F238E27FC236}">
                <a16:creationId xmlns:a16="http://schemas.microsoft.com/office/drawing/2014/main" id="{C244CACB-41C7-46EB-9096-B8823F10B696}"/>
              </a:ext>
            </a:extLst>
          </p:cNvPr>
          <p:cNvSpPr/>
          <p:nvPr/>
        </p:nvSpPr>
        <p:spPr>
          <a:xfrm>
            <a:off x="4781623" y="3338319"/>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4.6 Lane capacity</a:t>
            </a:r>
          </a:p>
        </p:txBody>
      </p:sp>
      <p:sp>
        <p:nvSpPr>
          <p:cNvPr id="22" name="Rectangle: Rounded Corners 21">
            <a:extLst>
              <a:ext uri="{FF2B5EF4-FFF2-40B4-BE49-F238E27FC236}">
                <a16:creationId xmlns:a16="http://schemas.microsoft.com/office/drawing/2014/main" id="{B761F268-EA3C-430D-93CF-530CF688E8E1}"/>
              </a:ext>
            </a:extLst>
          </p:cNvPr>
          <p:cNvSpPr/>
          <p:nvPr/>
        </p:nvSpPr>
        <p:spPr>
          <a:xfrm>
            <a:off x="4779922" y="546036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4.8 Permitted LT movement</a:t>
            </a:r>
          </a:p>
        </p:txBody>
      </p:sp>
      <p:sp>
        <p:nvSpPr>
          <p:cNvPr id="3" name="Rectangle: Rounded Corners 2">
            <a:extLst>
              <a:ext uri="{FF2B5EF4-FFF2-40B4-BE49-F238E27FC236}">
                <a16:creationId xmlns:a16="http://schemas.microsoft.com/office/drawing/2014/main" id="{CEF3E7F4-0481-4AAD-93D2-01A52214D73D}"/>
              </a:ext>
            </a:extLst>
          </p:cNvPr>
          <p:cNvSpPr/>
          <p:nvPr/>
        </p:nvSpPr>
        <p:spPr>
          <a:xfrm>
            <a:off x="4779922" y="4375491"/>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 </a:t>
            </a:r>
          </a:p>
          <a:p>
            <a:pPr algn="ctr"/>
            <a:r>
              <a:rPr lang="en-US" dirty="0">
                <a:solidFill>
                  <a:schemeClr val="tx1"/>
                </a:solidFill>
              </a:rPr>
              <a:t>4.7 Demand &lt; capacity</a:t>
            </a:r>
          </a:p>
        </p:txBody>
      </p:sp>
      <p:sp>
        <p:nvSpPr>
          <p:cNvPr id="4" name="Rectangle: Rounded Corners 3">
            <a:extLst>
              <a:ext uri="{FF2B5EF4-FFF2-40B4-BE49-F238E27FC236}">
                <a16:creationId xmlns:a16="http://schemas.microsoft.com/office/drawing/2014/main" id="{43F603F7-7C5B-4AB8-8386-CBA45436E4A1}"/>
              </a:ext>
            </a:extLst>
          </p:cNvPr>
          <p:cNvSpPr/>
          <p:nvPr/>
        </p:nvSpPr>
        <p:spPr>
          <a:xfrm>
            <a:off x="8021984" y="162527"/>
            <a:ext cx="2880360" cy="86818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 </a:t>
            </a:r>
          </a:p>
          <a:p>
            <a:pPr algn="ctr"/>
            <a:r>
              <a:rPr lang="en-US" dirty="0">
                <a:solidFill>
                  <a:schemeClr val="tx1"/>
                </a:solidFill>
              </a:rPr>
              <a:t>4.9 Critical movement analysis</a:t>
            </a:r>
          </a:p>
        </p:txBody>
      </p:sp>
      <p:sp>
        <p:nvSpPr>
          <p:cNvPr id="5" name="Rectangle: Rounded Corners 4">
            <a:extLst>
              <a:ext uri="{FF2B5EF4-FFF2-40B4-BE49-F238E27FC236}">
                <a16:creationId xmlns:a16="http://schemas.microsoft.com/office/drawing/2014/main" id="{244852E0-151A-42CB-8D12-F8FA601BC2EB}"/>
              </a:ext>
            </a:extLst>
          </p:cNvPr>
          <p:cNvSpPr/>
          <p:nvPr/>
        </p:nvSpPr>
        <p:spPr>
          <a:xfrm>
            <a:off x="8021943" y="125630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4.10 Demand &gt; capacity</a:t>
            </a:r>
          </a:p>
        </p:txBody>
      </p:sp>
      <p:cxnSp>
        <p:nvCxnSpPr>
          <p:cNvPr id="45" name="Straight Arrow Connector 44">
            <a:extLst>
              <a:ext uri="{FF2B5EF4-FFF2-40B4-BE49-F238E27FC236}">
                <a16:creationId xmlns:a16="http://schemas.microsoft.com/office/drawing/2014/main" id="{976933C3-BABF-4C0F-B7FA-FBC1E61EE29C}"/>
              </a:ext>
            </a:extLst>
          </p:cNvPr>
          <p:cNvCxnSpPr/>
          <p:nvPr/>
        </p:nvCxnSpPr>
        <p:spPr>
          <a:xfrm flipH="1">
            <a:off x="6221424" y="839825"/>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0DA5282-E4D6-4603-951A-D181D6A8A834}"/>
              </a:ext>
            </a:extLst>
          </p:cNvPr>
          <p:cNvCxnSpPr/>
          <p:nvPr/>
        </p:nvCxnSpPr>
        <p:spPr>
          <a:xfrm flipH="1">
            <a:off x="6221423" y="1887978"/>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8786-80CE-4EFD-81BA-D8BBE22C3BFE}"/>
              </a:ext>
            </a:extLst>
          </p:cNvPr>
          <p:cNvCxnSpPr/>
          <p:nvPr/>
        </p:nvCxnSpPr>
        <p:spPr>
          <a:xfrm flipH="1">
            <a:off x="6190660" y="294607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67B5CC-2AC9-4345-99DC-FF56094C9901}"/>
              </a:ext>
            </a:extLst>
          </p:cNvPr>
          <p:cNvCxnSpPr/>
          <p:nvPr/>
        </p:nvCxnSpPr>
        <p:spPr>
          <a:xfrm flipH="1">
            <a:off x="6194729" y="4004162"/>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DCE0B6-0A96-4C63-A148-80D6007CB78E}"/>
              </a:ext>
            </a:extLst>
          </p:cNvPr>
          <p:cNvCxnSpPr/>
          <p:nvPr/>
        </p:nvCxnSpPr>
        <p:spPr>
          <a:xfrm flipH="1">
            <a:off x="6224264" y="5062254"/>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F96EF-F8D9-4D28-A162-B91F1BA6BD29}"/>
              </a:ext>
            </a:extLst>
          </p:cNvPr>
          <p:cNvCxnSpPr>
            <a:cxnSpLocks/>
            <a:stCxn id="4" idx="2"/>
          </p:cNvCxnSpPr>
          <p:nvPr/>
        </p:nvCxnSpPr>
        <p:spPr>
          <a:xfrm>
            <a:off x="9462164" y="1030715"/>
            <a:ext cx="2245" cy="236492"/>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8B85CE-56A4-4903-88C8-C0169ACE3B95}"/>
              </a:ext>
            </a:extLst>
          </p:cNvPr>
          <p:cNvCxnSpPr/>
          <p:nvPr/>
        </p:nvCxnSpPr>
        <p:spPr>
          <a:xfrm flipH="1">
            <a:off x="9456310" y="189465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C1A017-AED4-42DB-BEB7-DECE8E668B7E}"/>
              </a:ext>
            </a:extLst>
          </p:cNvPr>
          <p:cNvCxnSpPr/>
          <p:nvPr/>
        </p:nvCxnSpPr>
        <p:spPr>
          <a:xfrm flipH="1">
            <a:off x="9456309" y="2975887"/>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0269C7-C5DD-4E0E-A331-AFE169F4DE34}"/>
              </a:ext>
            </a:extLst>
          </p:cNvPr>
          <p:cNvCxnSpPr>
            <a:cxnSpLocks/>
          </p:cNvCxnSpPr>
          <p:nvPr/>
        </p:nvCxnSpPr>
        <p:spPr>
          <a:xfrm flipV="1">
            <a:off x="7854184" y="496925"/>
            <a:ext cx="0" cy="5332535"/>
          </a:xfrm>
          <a:prstGeom prst="line">
            <a:avLst/>
          </a:prstGeom>
          <a:ln w="3175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3065E-B36E-48C3-ABF4-00068CFEDEB9}"/>
              </a:ext>
            </a:extLst>
          </p:cNvPr>
          <p:cNvCxnSpPr/>
          <p:nvPr/>
        </p:nvCxnSpPr>
        <p:spPr>
          <a:xfrm>
            <a:off x="7674382" y="5829460"/>
            <a:ext cx="178951" cy="0"/>
          </a:xfrm>
          <a:prstGeom prst="line">
            <a:avLst/>
          </a:prstGeom>
          <a:ln w="317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FA49CE-E3CC-4DB0-B9B2-19F6D899FB87}"/>
              </a:ext>
            </a:extLst>
          </p:cNvPr>
          <p:cNvCxnSpPr/>
          <p:nvPr/>
        </p:nvCxnSpPr>
        <p:spPr>
          <a:xfrm>
            <a:off x="7854184" y="496925"/>
            <a:ext cx="178951" cy="0"/>
          </a:xfrm>
          <a:prstGeom prst="line">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1078C1-A6F4-4C4E-B1E0-253987A9FD02}"/>
              </a:ext>
            </a:extLst>
          </p:cNvPr>
          <p:cNvSpPr/>
          <p:nvPr/>
        </p:nvSpPr>
        <p:spPr>
          <a:xfrm>
            <a:off x="4779920" y="6361042"/>
            <a:ext cx="4128401"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sp>
        <p:nvSpPr>
          <p:cNvPr id="30" name="Rectangle 29">
            <a:extLst>
              <a:ext uri="{FF2B5EF4-FFF2-40B4-BE49-F238E27FC236}">
                <a16:creationId xmlns:a16="http://schemas.microsoft.com/office/drawing/2014/main" id="{322EDC1D-3500-4487-8B99-DC49009246C2}"/>
              </a:ext>
            </a:extLst>
          </p:cNvPr>
          <p:cNvSpPr/>
          <p:nvPr/>
        </p:nvSpPr>
        <p:spPr>
          <a:xfrm>
            <a:off x="2247439" y="2206393"/>
            <a:ext cx="1974069" cy="850959"/>
          </a:xfrm>
          <a:prstGeom prst="rect">
            <a:avLst/>
          </a:prstGeom>
          <a:solidFill>
            <a:schemeClr val="accent2">
              <a:alpha val="3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FB0100-7510-460A-BE63-A9A6F6BF35A9}"/>
              </a:ext>
            </a:extLst>
          </p:cNvPr>
          <p:cNvSpPr/>
          <p:nvPr/>
        </p:nvSpPr>
        <p:spPr>
          <a:xfrm>
            <a:off x="4708607" y="4296685"/>
            <a:ext cx="3022990" cy="847241"/>
          </a:xfrm>
          <a:prstGeom prst="rect">
            <a:avLst/>
          </a:prstGeom>
          <a:solidFill>
            <a:schemeClr val="bg2">
              <a:lumMod val="90000"/>
              <a:alpha val="3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9CCE6BE-9199-4D78-BB12-4197DB134C9C}"/>
              </a:ext>
            </a:extLst>
          </p:cNvPr>
          <p:cNvSpPr/>
          <p:nvPr/>
        </p:nvSpPr>
        <p:spPr>
          <a:xfrm>
            <a:off x="7959151" y="1181010"/>
            <a:ext cx="3022990" cy="1876327"/>
          </a:xfrm>
          <a:prstGeom prst="rect">
            <a:avLst/>
          </a:prstGeom>
          <a:solidFill>
            <a:schemeClr val="bg2">
              <a:lumMod val="90000"/>
              <a:alpha val="3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66710C7-E36D-4C38-94FB-E13E44B960C9}"/>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40450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9303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flow characteristics</a:t>
            </a:r>
          </a:p>
          <a:p>
            <a:pPr marL="285750" indent="-285750">
              <a:buFont typeface="Arial" panose="020B0604020202020204" pitchFamily="34" charset="0"/>
              <a:buChar char="•"/>
            </a:pPr>
            <a:r>
              <a:rPr lang="en-US" dirty="0">
                <a:solidFill>
                  <a:schemeClr val="tx1"/>
                </a:solidFill>
              </a:rPr>
              <a:t>Intersection traffic movements</a:t>
            </a:r>
          </a:p>
          <a:p>
            <a:pPr marL="285750" indent="-285750">
              <a:buFont typeface="Arial" panose="020B0604020202020204" pitchFamily="34" charset="0"/>
              <a:buChar char="•"/>
            </a:pPr>
            <a:r>
              <a:rPr lang="en-US" dirty="0">
                <a:solidFill>
                  <a:schemeClr val="tx1"/>
                </a:solidFill>
              </a:rPr>
              <a:t>Traffic flow characteristics</a:t>
            </a:r>
          </a:p>
          <a:p>
            <a:endParaRPr lang="en-US" b="1" dirty="0">
              <a:solidFill>
                <a:schemeClr val="tx1"/>
              </a:solidFill>
            </a:endParaRPr>
          </a:p>
        </p:txBody>
      </p:sp>
      <p:sp>
        <p:nvSpPr>
          <p:cNvPr id="31" name="Rectangle 30">
            <a:extLst>
              <a:ext uri="{FF2B5EF4-FFF2-40B4-BE49-F238E27FC236}">
                <a16:creationId xmlns:a16="http://schemas.microsoft.com/office/drawing/2014/main" id="{C820C6BC-76F7-4A64-8FEE-8B4B4D96C79B}"/>
              </a:ext>
            </a:extLst>
          </p:cNvPr>
          <p:cNvSpPr/>
          <p:nvPr/>
        </p:nvSpPr>
        <p:spPr>
          <a:xfrm>
            <a:off x="4671391" y="1296061"/>
            <a:ext cx="4572000" cy="17505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signal basics</a:t>
            </a:r>
          </a:p>
          <a:p>
            <a:pPr marL="285750" indent="-285750">
              <a:buFont typeface="Arial" panose="020B0604020202020204" pitchFamily="34" charset="0"/>
              <a:buChar char="•"/>
            </a:pPr>
            <a:r>
              <a:rPr lang="en-US" dirty="0">
                <a:solidFill>
                  <a:schemeClr val="tx1"/>
                </a:solidFill>
              </a:rPr>
              <a:t>Types of traffic signal control</a:t>
            </a:r>
          </a:p>
          <a:p>
            <a:pPr marL="285750" indent="-285750">
              <a:buFont typeface="Arial" panose="020B0604020202020204" pitchFamily="34" charset="0"/>
              <a:buChar char="•"/>
            </a:pPr>
            <a:r>
              <a:rPr lang="en-US" dirty="0">
                <a:solidFill>
                  <a:schemeClr val="tx1"/>
                </a:solidFill>
              </a:rPr>
              <a:t>Signal phase sequence</a:t>
            </a:r>
          </a:p>
          <a:p>
            <a:pPr marL="285750" indent="-285750">
              <a:buFont typeface="Arial" panose="020B0604020202020204" pitchFamily="34" charset="0"/>
              <a:buChar char="•"/>
            </a:pPr>
            <a:r>
              <a:rPr lang="en-US" dirty="0">
                <a:solidFill>
                  <a:schemeClr val="tx1"/>
                </a:solidFill>
              </a:rPr>
              <a:t>Operational modes</a:t>
            </a:r>
          </a:p>
          <a:p>
            <a:pPr marL="285750" indent="-285750">
              <a:buFont typeface="Arial" panose="020B0604020202020204" pitchFamily="34" charset="0"/>
              <a:buChar char="•"/>
            </a:pPr>
            <a:r>
              <a:rPr lang="en-US" dirty="0">
                <a:solidFill>
                  <a:schemeClr val="tx1"/>
                </a:solidFill>
              </a:rPr>
              <a:t>Left-turn phase sequence</a:t>
            </a:r>
          </a:p>
          <a:p>
            <a:pPr marL="285750" indent="-285750">
              <a:buFont typeface="Arial" panose="020B0604020202020204" pitchFamily="34" charset="0"/>
              <a:buChar char="•"/>
            </a:pPr>
            <a:r>
              <a:rPr lang="en-US" dirty="0">
                <a:solidFill>
                  <a:schemeClr val="tx1"/>
                </a:solidFill>
              </a:rPr>
              <a:t>Phase duration</a:t>
            </a:r>
          </a:p>
          <a:p>
            <a:endParaRPr lang="en-US" b="1"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79"/>
            <a:ext cx="2589094" cy="9303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19-5 to 19-6</a:t>
            </a:r>
          </a:p>
          <a:p>
            <a:pPr marL="285750" indent="-285750">
              <a:buFont typeface="Arial" panose="020B0604020202020204" pitchFamily="34" charset="0"/>
              <a:buChar char="•"/>
            </a:pPr>
            <a:r>
              <a:rPr lang="en-US" dirty="0">
                <a:solidFill>
                  <a:schemeClr val="tx1"/>
                </a:solidFill>
              </a:rPr>
              <a:t>pp. 19-9 to 19-12</a:t>
            </a:r>
          </a:p>
          <a:p>
            <a:endParaRPr lang="en-US" b="1" dirty="0">
              <a:solidFill>
                <a:schemeClr val="tx1"/>
              </a:solidFill>
            </a:endParaRPr>
          </a:p>
        </p:txBody>
      </p:sp>
      <p:sp>
        <p:nvSpPr>
          <p:cNvPr id="68" name="Rectangle 67">
            <a:extLst>
              <a:ext uri="{FF2B5EF4-FFF2-40B4-BE49-F238E27FC236}">
                <a16:creationId xmlns:a16="http://schemas.microsoft.com/office/drawing/2014/main" id="{9BC9F10D-E2C0-4934-B1F6-32FA035BC4FB}"/>
              </a:ext>
            </a:extLst>
          </p:cNvPr>
          <p:cNvSpPr/>
          <p:nvPr/>
        </p:nvSpPr>
        <p:spPr>
          <a:xfrm>
            <a:off x="9430622" y="1289437"/>
            <a:ext cx="2589094" cy="17505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19-4 to 19-5</a:t>
            </a:r>
          </a:p>
          <a:p>
            <a:pPr marL="285750" indent="-285750">
              <a:buFont typeface="Arial" panose="020B0604020202020204" pitchFamily="34" charset="0"/>
              <a:buChar char="•"/>
            </a:pPr>
            <a:r>
              <a:rPr lang="en-US" dirty="0">
                <a:solidFill>
                  <a:schemeClr val="tx1"/>
                </a:solidFill>
              </a:rPr>
              <a:t>pp. 19-6 to 19-7</a:t>
            </a:r>
          </a:p>
          <a:p>
            <a:pPr marL="285750" indent="-285750">
              <a:buFont typeface="Arial" panose="020B0604020202020204" pitchFamily="34" charset="0"/>
              <a:buChar char="•"/>
            </a:pPr>
            <a:r>
              <a:rPr lang="en-US" dirty="0">
                <a:solidFill>
                  <a:schemeClr val="tx1"/>
                </a:solidFill>
              </a:rPr>
              <a:t>pp. 19-7 to 19-8</a:t>
            </a:r>
          </a:p>
          <a:p>
            <a:pPr marL="285750" indent="-285750">
              <a:buFont typeface="Arial" panose="020B0604020202020204" pitchFamily="34" charset="0"/>
              <a:buChar char="•"/>
            </a:pPr>
            <a:r>
              <a:rPr lang="en-US" dirty="0">
                <a:solidFill>
                  <a:schemeClr val="tx1"/>
                </a:solidFill>
              </a:rPr>
              <a:t>pp. 19-8 to 19-9</a:t>
            </a:r>
          </a:p>
          <a:p>
            <a:pPr marL="285750" indent="-285750">
              <a:buFont typeface="Arial" panose="020B0604020202020204" pitchFamily="34" charset="0"/>
              <a:buChar char="•"/>
            </a:pPr>
            <a:r>
              <a:rPr lang="en-US" dirty="0">
                <a:solidFill>
                  <a:schemeClr val="tx1"/>
                </a:solidFill>
              </a:rPr>
              <a:t>pp. 19-12 to 19-14</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F8B971A-4545-49C1-946B-C4AE921CA7DC}"/>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2" name="Picture 1">
            <a:extLst>
              <a:ext uri="{FF2B5EF4-FFF2-40B4-BE49-F238E27FC236}">
                <a16:creationId xmlns:a16="http://schemas.microsoft.com/office/drawing/2014/main" id="{235BE778-4F47-4BA0-AD8F-DAC5093449DE}"/>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88476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C2BEC4-7A55-4C6C-AFCA-62E59E179137}"/>
              </a:ext>
            </a:extLst>
          </p:cNvPr>
          <p:cNvPicPr>
            <a:picLocks noChangeAspect="1"/>
          </p:cNvPicPr>
          <p:nvPr/>
        </p:nvPicPr>
        <p:blipFill>
          <a:blip r:embed="rId3"/>
          <a:stretch>
            <a:fillRect/>
          </a:stretch>
        </p:blipFill>
        <p:spPr>
          <a:xfrm>
            <a:off x="3768354" y="292078"/>
            <a:ext cx="8176362" cy="4082973"/>
          </a:xfrm>
          <a:prstGeom prst="rect">
            <a:avLst/>
          </a:prstGeom>
        </p:spPr>
      </p:pic>
      <p:sp>
        <p:nvSpPr>
          <p:cNvPr id="10" name="Rectangle 9">
            <a:extLst>
              <a:ext uri="{FF2B5EF4-FFF2-40B4-BE49-F238E27FC236}">
                <a16:creationId xmlns:a16="http://schemas.microsoft.com/office/drawing/2014/main" id="{CCF054AC-E10E-42DE-8B9D-4C6B90FD3171}"/>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Signal timing concepts</a:t>
            </a:r>
          </a:p>
          <a:p>
            <a:pPr marL="285750" indent="-285750">
              <a:buFont typeface="Arial" panose="020B0604020202020204" pitchFamily="34" charset="0"/>
              <a:buChar char="•"/>
            </a:pPr>
            <a:r>
              <a:rPr lang="en-US" b="1" dirty="0">
                <a:solidFill>
                  <a:schemeClr val="tx1"/>
                </a:solidFill>
              </a:rPr>
              <a:t>Concurrency group</a:t>
            </a:r>
          </a:p>
          <a:p>
            <a:pPr marL="285750" indent="-285750">
              <a:buFont typeface="Arial" panose="020B0604020202020204" pitchFamily="34" charset="0"/>
              <a:buChar char="•"/>
            </a:pPr>
            <a:r>
              <a:rPr lang="en-US" dirty="0">
                <a:solidFill>
                  <a:schemeClr val="tx1"/>
                </a:solidFill>
              </a:rPr>
              <a:t>Phase</a:t>
            </a:r>
          </a:p>
          <a:p>
            <a:pPr marL="285750" indent="-285750">
              <a:buFont typeface="Arial" panose="020B0604020202020204" pitchFamily="34" charset="0"/>
              <a:buChar char="•"/>
            </a:pPr>
            <a:r>
              <a:rPr lang="en-US" dirty="0">
                <a:solidFill>
                  <a:schemeClr val="tx1"/>
                </a:solidFill>
              </a:rPr>
              <a:t>Ring barrier diagram</a:t>
            </a:r>
          </a:p>
          <a:p>
            <a:pPr marL="285750" indent="-285750">
              <a:buFont typeface="Arial" panose="020B0604020202020204" pitchFamily="34" charset="0"/>
              <a:buChar char="•"/>
            </a:pPr>
            <a:r>
              <a:rPr lang="en-US" dirty="0">
                <a:solidFill>
                  <a:schemeClr val="tx1"/>
                </a:solidFill>
              </a:rPr>
              <a:t>Timers</a:t>
            </a:r>
          </a:p>
          <a:p>
            <a:pPr marL="285750" indent="-285750">
              <a:buFont typeface="Arial" panose="020B0604020202020204" pitchFamily="34" charset="0"/>
              <a:buChar char="•"/>
            </a:pPr>
            <a:r>
              <a:rPr lang="en-US" dirty="0">
                <a:solidFill>
                  <a:schemeClr val="tx1"/>
                </a:solidFill>
              </a:rPr>
              <a:t>Traffic control process diagram</a:t>
            </a:r>
          </a:p>
          <a:p>
            <a:pPr marL="285750" indent="-285750">
              <a:buFont typeface="Arial" panose="020B0604020202020204" pitchFamily="34" charset="0"/>
              <a:buChar char="•"/>
            </a:pPr>
            <a:r>
              <a:rPr lang="en-US" dirty="0">
                <a:solidFill>
                  <a:schemeClr val="tx1"/>
                </a:solidFill>
              </a:rPr>
              <a:t>Effective and displayed times</a:t>
            </a:r>
          </a:p>
          <a:p>
            <a:pPr marL="285750" indent="-285750">
              <a:buFont typeface="Arial" panose="020B0604020202020204" pitchFamily="34" charset="0"/>
              <a:buChar char="•"/>
            </a:pPr>
            <a:r>
              <a:rPr lang="en-US" dirty="0">
                <a:solidFill>
                  <a:schemeClr val="tx1"/>
                </a:solidFill>
              </a:rPr>
              <a:t>Phase duration</a:t>
            </a:r>
          </a:p>
        </p:txBody>
      </p:sp>
      <p:sp>
        <p:nvSpPr>
          <p:cNvPr id="8" name="Rectangle 7">
            <a:extLst>
              <a:ext uri="{FF2B5EF4-FFF2-40B4-BE49-F238E27FC236}">
                <a16:creationId xmlns:a16="http://schemas.microsoft.com/office/drawing/2014/main" id="{FCECB028-EDD4-41A7-9C18-0E9B25B1E302}"/>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sp>
        <p:nvSpPr>
          <p:cNvPr id="3" name="Rectangle: Rounded Corners 2">
            <a:extLst>
              <a:ext uri="{FF2B5EF4-FFF2-40B4-BE49-F238E27FC236}">
                <a16:creationId xmlns:a16="http://schemas.microsoft.com/office/drawing/2014/main" id="{9F7479CE-1B0F-47E1-B336-6B032E9D978A}"/>
              </a:ext>
            </a:extLst>
          </p:cNvPr>
          <p:cNvSpPr/>
          <p:nvPr/>
        </p:nvSpPr>
        <p:spPr>
          <a:xfrm>
            <a:off x="147410" y="143123"/>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3. Movements and Phases</a:t>
            </a:r>
          </a:p>
        </p:txBody>
      </p:sp>
      <p:pic>
        <p:nvPicPr>
          <p:cNvPr id="2" name="Picture 1">
            <a:extLst>
              <a:ext uri="{FF2B5EF4-FFF2-40B4-BE49-F238E27FC236}">
                <a16:creationId xmlns:a16="http://schemas.microsoft.com/office/drawing/2014/main" id="{1EEC7F18-3AAD-420C-BFE5-0537EAF9D5F1}"/>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87719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08D1B-C82D-4F17-9DEF-D82C24D7FA59}"/>
              </a:ext>
            </a:extLst>
          </p:cNvPr>
          <p:cNvPicPr>
            <a:picLocks noChangeAspect="1"/>
          </p:cNvPicPr>
          <p:nvPr/>
        </p:nvPicPr>
        <p:blipFill>
          <a:blip r:embed="rId3"/>
          <a:stretch>
            <a:fillRect/>
          </a:stretch>
        </p:blipFill>
        <p:spPr>
          <a:xfrm>
            <a:off x="4497934" y="163001"/>
            <a:ext cx="5206783" cy="1230370"/>
          </a:xfrm>
          <a:prstGeom prst="rect">
            <a:avLst/>
          </a:prstGeom>
        </p:spPr>
      </p:pic>
      <p:pic>
        <p:nvPicPr>
          <p:cNvPr id="8" name="Picture 7">
            <a:extLst>
              <a:ext uri="{FF2B5EF4-FFF2-40B4-BE49-F238E27FC236}">
                <a16:creationId xmlns:a16="http://schemas.microsoft.com/office/drawing/2014/main" id="{7604D5C5-CC5A-4F68-9E3A-3AFD1A3FB0D2}"/>
              </a:ext>
            </a:extLst>
          </p:cNvPr>
          <p:cNvPicPr>
            <a:picLocks noChangeAspect="1"/>
          </p:cNvPicPr>
          <p:nvPr/>
        </p:nvPicPr>
        <p:blipFill>
          <a:blip r:embed="rId4"/>
          <a:stretch>
            <a:fillRect/>
          </a:stretch>
        </p:blipFill>
        <p:spPr>
          <a:xfrm>
            <a:off x="4070848" y="1561886"/>
            <a:ext cx="5859212" cy="2975279"/>
          </a:xfrm>
          <a:prstGeom prst="rect">
            <a:avLst/>
          </a:prstGeom>
        </p:spPr>
      </p:pic>
      <p:sp>
        <p:nvSpPr>
          <p:cNvPr id="10" name="Rectangle 9">
            <a:extLst>
              <a:ext uri="{FF2B5EF4-FFF2-40B4-BE49-F238E27FC236}">
                <a16:creationId xmlns:a16="http://schemas.microsoft.com/office/drawing/2014/main" id="{CCF054AC-E10E-42DE-8B9D-4C6B90FD3171}"/>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Signal timing concepts</a:t>
            </a:r>
          </a:p>
          <a:p>
            <a:pPr marL="285750" indent="-285750">
              <a:buFont typeface="Arial" panose="020B0604020202020204" pitchFamily="34" charset="0"/>
              <a:buChar char="•"/>
            </a:pPr>
            <a:r>
              <a:rPr lang="en-US" dirty="0">
                <a:solidFill>
                  <a:schemeClr val="tx1"/>
                </a:solidFill>
              </a:rPr>
              <a:t>Concurrency group</a:t>
            </a:r>
          </a:p>
          <a:p>
            <a:pPr marL="285750" indent="-285750">
              <a:buFont typeface="Arial" panose="020B0604020202020204" pitchFamily="34" charset="0"/>
              <a:buChar char="•"/>
            </a:pPr>
            <a:r>
              <a:rPr lang="en-US" b="1" dirty="0">
                <a:solidFill>
                  <a:schemeClr val="tx1"/>
                </a:solidFill>
              </a:rPr>
              <a:t>Phase</a:t>
            </a:r>
          </a:p>
          <a:p>
            <a:pPr marL="285750" indent="-285750">
              <a:buFont typeface="Arial" panose="020B0604020202020204" pitchFamily="34" charset="0"/>
              <a:buChar char="•"/>
            </a:pPr>
            <a:r>
              <a:rPr lang="en-US" b="1" dirty="0">
                <a:solidFill>
                  <a:schemeClr val="tx1"/>
                </a:solidFill>
              </a:rPr>
              <a:t>Ring barrier diagram</a:t>
            </a:r>
          </a:p>
          <a:p>
            <a:pPr marL="285750" indent="-285750">
              <a:buFont typeface="Arial" panose="020B0604020202020204" pitchFamily="34" charset="0"/>
              <a:buChar char="•"/>
            </a:pPr>
            <a:r>
              <a:rPr lang="en-US" dirty="0">
                <a:solidFill>
                  <a:schemeClr val="tx1"/>
                </a:solidFill>
              </a:rPr>
              <a:t>Timers</a:t>
            </a:r>
          </a:p>
          <a:p>
            <a:pPr marL="285750" indent="-285750">
              <a:buFont typeface="Arial" panose="020B0604020202020204" pitchFamily="34" charset="0"/>
              <a:buChar char="•"/>
            </a:pPr>
            <a:r>
              <a:rPr lang="en-US" dirty="0">
                <a:solidFill>
                  <a:schemeClr val="tx1"/>
                </a:solidFill>
              </a:rPr>
              <a:t>Traffic control process diagram</a:t>
            </a:r>
          </a:p>
          <a:p>
            <a:pPr marL="285750" indent="-285750">
              <a:buFont typeface="Arial" panose="020B0604020202020204" pitchFamily="34" charset="0"/>
              <a:buChar char="•"/>
            </a:pPr>
            <a:r>
              <a:rPr lang="en-US" dirty="0">
                <a:solidFill>
                  <a:schemeClr val="tx1"/>
                </a:solidFill>
              </a:rPr>
              <a:t>Effective and displayed times</a:t>
            </a:r>
          </a:p>
          <a:p>
            <a:pPr marL="285750" indent="-285750">
              <a:buFont typeface="Arial" panose="020B0604020202020204" pitchFamily="34" charset="0"/>
              <a:buChar char="•"/>
            </a:pPr>
            <a:r>
              <a:rPr lang="en-US" dirty="0">
                <a:solidFill>
                  <a:schemeClr val="tx1"/>
                </a:solidFill>
              </a:rPr>
              <a:t>Phase duration</a:t>
            </a:r>
          </a:p>
        </p:txBody>
      </p:sp>
      <p:sp>
        <p:nvSpPr>
          <p:cNvPr id="2" name="Rectangle: Rounded Corners 1">
            <a:extLst>
              <a:ext uri="{FF2B5EF4-FFF2-40B4-BE49-F238E27FC236}">
                <a16:creationId xmlns:a16="http://schemas.microsoft.com/office/drawing/2014/main" id="{B2C79D4A-85AB-4822-9E10-3EFFBA38A714}"/>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3. Movements and Phases</a:t>
            </a:r>
          </a:p>
        </p:txBody>
      </p:sp>
      <p:sp>
        <p:nvSpPr>
          <p:cNvPr id="3" name="Rectangle 2">
            <a:extLst>
              <a:ext uri="{FF2B5EF4-FFF2-40B4-BE49-F238E27FC236}">
                <a16:creationId xmlns:a16="http://schemas.microsoft.com/office/drawing/2014/main" id="{D0E3CC8F-3B30-446B-8676-C9C1473E7428}"/>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7" name="Picture 6">
            <a:extLst>
              <a:ext uri="{FF2B5EF4-FFF2-40B4-BE49-F238E27FC236}">
                <a16:creationId xmlns:a16="http://schemas.microsoft.com/office/drawing/2014/main" id="{EC7AE6C9-7FB2-47CE-85AE-704BAB810D57}"/>
              </a:ext>
            </a:extLst>
          </p:cNvPr>
          <p:cNvPicPr>
            <a:picLocks noChangeAspect="1"/>
          </p:cNvPicPr>
          <p:nvPr/>
        </p:nvPicPr>
        <p:blipFill>
          <a:blip r:embed="rId5"/>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87697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2865C0-8C7B-4E31-9F70-5F1EF1D5ABA7}"/>
              </a:ext>
            </a:extLst>
          </p:cNvPr>
          <p:cNvPicPr>
            <a:picLocks noChangeAspect="1"/>
          </p:cNvPicPr>
          <p:nvPr/>
        </p:nvPicPr>
        <p:blipFill>
          <a:blip r:embed="rId3"/>
          <a:stretch>
            <a:fillRect/>
          </a:stretch>
        </p:blipFill>
        <p:spPr>
          <a:xfrm>
            <a:off x="3895667" y="169066"/>
            <a:ext cx="7035112" cy="5752850"/>
          </a:xfrm>
          <a:prstGeom prst="rect">
            <a:avLst/>
          </a:prstGeom>
        </p:spPr>
      </p:pic>
      <p:sp>
        <p:nvSpPr>
          <p:cNvPr id="9" name="Rectangle 8">
            <a:extLst>
              <a:ext uri="{FF2B5EF4-FFF2-40B4-BE49-F238E27FC236}">
                <a16:creationId xmlns:a16="http://schemas.microsoft.com/office/drawing/2014/main" id="{0BEBF109-A047-4868-9E5A-E722EE854BB1}"/>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Signal timing concepts</a:t>
            </a:r>
          </a:p>
          <a:p>
            <a:pPr marL="285750" indent="-285750">
              <a:buFont typeface="Arial" panose="020B0604020202020204" pitchFamily="34" charset="0"/>
              <a:buChar char="•"/>
            </a:pPr>
            <a:r>
              <a:rPr lang="en-US" dirty="0">
                <a:solidFill>
                  <a:schemeClr val="tx1"/>
                </a:solidFill>
              </a:rPr>
              <a:t>Concurrency group</a:t>
            </a:r>
          </a:p>
          <a:p>
            <a:pPr marL="285750" indent="-285750">
              <a:buFont typeface="Arial" panose="020B0604020202020204" pitchFamily="34" charset="0"/>
              <a:buChar char="•"/>
            </a:pPr>
            <a:r>
              <a:rPr lang="en-US" dirty="0">
                <a:solidFill>
                  <a:schemeClr val="tx1"/>
                </a:solidFill>
              </a:rPr>
              <a:t>Phase</a:t>
            </a:r>
          </a:p>
          <a:p>
            <a:pPr marL="285750" indent="-285750">
              <a:buFont typeface="Arial" panose="020B0604020202020204" pitchFamily="34" charset="0"/>
              <a:buChar char="•"/>
            </a:pPr>
            <a:r>
              <a:rPr lang="en-US" dirty="0">
                <a:solidFill>
                  <a:schemeClr val="tx1"/>
                </a:solidFill>
              </a:rPr>
              <a:t>Ring barrier diagram</a:t>
            </a:r>
          </a:p>
          <a:p>
            <a:pPr marL="285750" indent="-285750">
              <a:buFont typeface="Arial" panose="020B0604020202020204" pitchFamily="34" charset="0"/>
              <a:buChar char="•"/>
            </a:pPr>
            <a:r>
              <a:rPr lang="en-US" b="1" dirty="0">
                <a:solidFill>
                  <a:schemeClr val="tx1"/>
                </a:solidFill>
              </a:rPr>
              <a:t>Timers</a:t>
            </a:r>
          </a:p>
          <a:p>
            <a:pPr marL="285750" indent="-285750">
              <a:buFont typeface="Arial" panose="020B0604020202020204" pitchFamily="34" charset="0"/>
              <a:buChar char="•"/>
            </a:pPr>
            <a:r>
              <a:rPr lang="en-US" dirty="0">
                <a:solidFill>
                  <a:schemeClr val="tx1"/>
                </a:solidFill>
              </a:rPr>
              <a:t>Traffic control process diagram</a:t>
            </a:r>
          </a:p>
          <a:p>
            <a:pPr marL="285750" indent="-285750">
              <a:buFont typeface="Arial" panose="020B0604020202020204" pitchFamily="34" charset="0"/>
              <a:buChar char="•"/>
            </a:pPr>
            <a:r>
              <a:rPr lang="en-US" dirty="0">
                <a:solidFill>
                  <a:schemeClr val="tx1"/>
                </a:solidFill>
              </a:rPr>
              <a:t>Effective and displayed times</a:t>
            </a:r>
          </a:p>
          <a:p>
            <a:pPr marL="285750" indent="-285750">
              <a:buFont typeface="Arial" panose="020B0604020202020204" pitchFamily="34" charset="0"/>
              <a:buChar char="•"/>
            </a:pPr>
            <a:r>
              <a:rPr lang="en-US" dirty="0">
                <a:solidFill>
                  <a:schemeClr val="tx1"/>
                </a:solidFill>
              </a:rPr>
              <a:t>Phase duration</a:t>
            </a:r>
          </a:p>
        </p:txBody>
      </p:sp>
      <p:sp>
        <p:nvSpPr>
          <p:cNvPr id="2" name="Rectangle: Rounded Corners 1">
            <a:extLst>
              <a:ext uri="{FF2B5EF4-FFF2-40B4-BE49-F238E27FC236}">
                <a16:creationId xmlns:a16="http://schemas.microsoft.com/office/drawing/2014/main" id="{148D9550-2A9D-4809-B92D-E9825DD23D91}"/>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 Timing Processes</a:t>
            </a:r>
          </a:p>
        </p:txBody>
      </p:sp>
      <p:sp>
        <p:nvSpPr>
          <p:cNvPr id="3" name="Rectangle 2">
            <a:extLst>
              <a:ext uri="{FF2B5EF4-FFF2-40B4-BE49-F238E27FC236}">
                <a16:creationId xmlns:a16="http://schemas.microsoft.com/office/drawing/2014/main" id="{971BCEC3-7D5F-4DD2-BBB0-90AEFE1B62D0}"/>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59FB6690-9D82-4C8E-A4E9-28506C68FFD9}"/>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5129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2D73BA-C0EA-452B-94F9-DE89C61A96ED}"/>
              </a:ext>
            </a:extLst>
          </p:cNvPr>
          <p:cNvPicPr>
            <a:picLocks noChangeAspect="1"/>
          </p:cNvPicPr>
          <p:nvPr/>
        </p:nvPicPr>
        <p:blipFill>
          <a:blip r:embed="rId3"/>
          <a:stretch>
            <a:fillRect/>
          </a:stretch>
        </p:blipFill>
        <p:spPr>
          <a:xfrm>
            <a:off x="4027109" y="144717"/>
            <a:ext cx="6613073" cy="4963622"/>
          </a:xfrm>
          <a:prstGeom prst="rect">
            <a:avLst/>
          </a:prstGeom>
        </p:spPr>
      </p:pic>
      <p:sp>
        <p:nvSpPr>
          <p:cNvPr id="8" name="Rectangle 7">
            <a:extLst>
              <a:ext uri="{FF2B5EF4-FFF2-40B4-BE49-F238E27FC236}">
                <a16:creationId xmlns:a16="http://schemas.microsoft.com/office/drawing/2014/main" id="{F724A13C-8C05-4F77-8F36-8DCDACAD187E}"/>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Signal timing concepts</a:t>
            </a:r>
          </a:p>
          <a:p>
            <a:pPr marL="285750" indent="-285750">
              <a:buFont typeface="Arial" panose="020B0604020202020204" pitchFamily="34" charset="0"/>
              <a:buChar char="•"/>
            </a:pPr>
            <a:r>
              <a:rPr lang="en-US" dirty="0">
                <a:solidFill>
                  <a:schemeClr val="tx1"/>
                </a:solidFill>
              </a:rPr>
              <a:t>Concurrency group</a:t>
            </a:r>
          </a:p>
          <a:p>
            <a:pPr marL="285750" indent="-285750">
              <a:buFont typeface="Arial" panose="020B0604020202020204" pitchFamily="34" charset="0"/>
              <a:buChar char="•"/>
            </a:pPr>
            <a:r>
              <a:rPr lang="en-US" dirty="0">
                <a:solidFill>
                  <a:schemeClr val="tx1"/>
                </a:solidFill>
              </a:rPr>
              <a:t>Phase</a:t>
            </a:r>
          </a:p>
          <a:p>
            <a:pPr marL="285750" indent="-285750">
              <a:buFont typeface="Arial" panose="020B0604020202020204" pitchFamily="34" charset="0"/>
              <a:buChar char="•"/>
            </a:pPr>
            <a:r>
              <a:rPr lang="en-US" dirty="0">
                <a:solidFill>
                  <a:schemeClr val="tx1"/>
                </a:solidFill>
              </a:rPr>
              <a:t>Ring barrier diagram</a:t>
            </a:r>
          </a:p>
          <a:p>
            <a:pPr marL="285750" indent="-285750">
              <a:buFont typeface="Arial" panose="020B0604020202020204" pitchFamily="34" charset="0"/>
              <a:buChar char="•"/>
            </a:pPr>
            <a:r>
              <a:rPr lang="en-US" dirty="0">
                <a:solidFill>
                  <a:schemeClr val="tx1"/>
                </a:solidFill>
              </a:rPr>
              <a:t>Timers</a:t>
            </a:r>
          </a:p>
          <a:p>
            <a:pPr marL="285750" indent="-285750">
              <a:buFont typeface="Arial" panose="020B0604020202020204" pitchFamily="34" charset="0"/>
              <a:buChar char="•"/>
            </a:pPr>
            <a:r>
              <a:rPr lang="en-US" b="1" dirty="0">
                <a:solidFill>
                  <a:schemeClr val="tx1"/>
                </a:solidFill>
              </a:rPr>
              <a:t>Traffic control process diagram</a:t>
            </a:r>
          </a:p>
          <a:p>
            <a:pPr marL="285750" indent="-285750">
              <a:buFont typeface="Arial" panose="020B0604020202020204" pitchFamily="34" charset="0"/>
              <a:buChar char="•"/>
            </a:pPr>
            <a:r>
              <a:rPr lang="en-US" dirty="0">
                <a:solidFill>
                  <a:schemeClr val="tx1"/>
                </a:solidFill>
              </a:rPr>
              <a:t>Effective and displayed times</a:t>
            </a:r>
          </a:p>
          <a:p>
            <a:pPr marL="285750" indent="-285750">
              <a:buFont typeface="Arial" panose="020B0604020202020204" pitchFamily="34" charset="0"/>
              <a:buChar char="•"/>
            </a:pPr>
            <a:r>
              <a:rPr lang="en-US" dirty="0">
                <a:solidFill>
                  <a:schemeClr val="tx1"/>
                </a:solidFill>
              </a:rPr>
              <a:t>Phase duration</a:t>
            </a:r>
          </a:p>
        </p:txBody>
      </p:sp>
      <p:sp>
        <p:nvSpPr>
          <p:cNvPr id="2" name="Rectangle: Rounded Corners 1">
            <a:extLst>
              <a:ext uri="{FF2B5EF4-FFF2-40B4-BE49-F238E27FC236}">
                <a16:creationId xmlns:a16="http://schemas.microsoft.com/office/drawing/2014/main" id="{A79D98C3-6DDA-4DE0-AB98-B04F68865F39}"/>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 Timing Processes</a:t>
            </a:r>
          </a:p>
        </p:txBody>
      </p:sp>
      <p:sp>
        <p:nvSpPr>
          <p:cNvPr id="3" name="Rectangle 2">
            <a:extLst>
              <a:ext uri="{FF2B5EF4-FFF2-40B4-BE49-F238E27FC236}">
                <a16:creationId xmlns:a16="http://schemas.microsoft.com/office/drawing/2014/main" id="{D1030988-9B8B-473D-AFAC-F193CC6FA980}"/>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D5FFDEBE-66C7-488D-99BD-0BABCFD3E1F2}"/>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40827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0773F2-EE88-4B65-992D-FD6C7125A9DA}"/>
              </a:ext>
            </a:extLst>
          </p:cNvPr>
          <p:cNvPicPr>
            <a:picLocks noChangeAspect="1"/>
          </p:cNvPicPr>
          <p:nvPr/>
        </p:nvPicPr>
        <p:blipFill>
          <a:blip r:embed="rId3"/>
          <a:stretch>
            <a:fillRect/>
          </a:stretch>
        </p:blipFill>
        <p:spPr>
          <a:xfrm>
            <a:off x="4374867" y="299235"/>
            <a:ext cx="7667564" cy="986802"/>
          </a:xfrm>
          <a:prstGeom prst="rect">
            <a:avLst/>
          </a:prstGeom>
        </p:spPr>
      </p:pic>
      <p:sp>
        <p:nvSpPr>
          <p:cNvPr id="8" name="Rectangle 7">
            <a:extLst>
              <a:ext uri="{FF2B5EF4-FFF2-40B4-BE49-F238E27FC236}">
                <a16:creationId xmlns:a16="http://schemas.microsoft.com/office/drawing/2014/main" id="{F724A13C-8C05-4F77-8F36-8DCDACAD187E}"/>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Signal timing concepts</a:t>
            </a:r>
          </a:p>
          <a:p>
            <a:pPr marL="285750" indent="-285750">
              <a:buFont typeface="Arial" panose="020B0604020202020204" pitchFamily="34" charset="0"/>
              <a:buChar char="•"/>
            </a:pPr>
            <a:r>
              <a:rPr lang="en-US" dirty="0">
                <a:solidFill>
                  <a:schemeClr val="tx1"/>
                </a:solidFill>
              </a:rPr>
              <a:t>Concurrency group</a:t>
            </a:r>
          </a:p>
          <a:p>
            <a:pPr marL="285750" indent="-285750">
              <a:buFont typeface="Arial" panose="020B0604020202020204" pitchFamily="34" charset="0"/>
              <a:buChar char="•"/>
            </a:pPr>
            <a:r>
              <a:rPr lang="en-US" dirty="0">
                <a:solidFill>
                  <a:schemeClr val="tx1"/>
                </a:solidFill>
              </a:rPr>
              <a:t>Phase</a:t>
            </a:r>
          </a:p>
          <a:p>
            <a:pPr marL="285750" indent="-285750">
              <a:buFont typeface="Arial" panose="020B0604020202020204" pitchFamily="34" charset="0"/>
              <a:buChar char="•"/>
            </a:pPr>
            <a:r>
              <a:rPr lang="en-US" dirty="0">
                <a:solidFill>
                  <a:schemeClr val="tx1"/>
                </a:solidFill>
              </a:rPr>
              <a:t>Ring barrier diagram</a:t>
            </a:r>
          </a:p>
          <a:p>
            <a:pPr marL="285750" indent="-285750">
              <a:buFont typeface="Arial" panose="020B0604020202020204" pitchFamily="34" charset="0"/>
              <a:buChar char="•"/>
            </a:pPr>
            <a:r>
              <a:rPr lang="en-US" dirty="0">
                <a:solidFill>
                  <a:schemeClr val="tx1"/>
                </a:solidFill>
              </a:rPr>
              <a:t>Timers</a:t>
            </a:r>
          </a:p>
          <a:p>
            <a:pPr marL="285750" indent="-285750">
              <a:buFont typeface="Arial" panose="020B0604020202020204" pitchFamily="34" charset="0"/>
              <a:buChar char="•"/>
            </a:pPr>
            <a:r>
              <a:rPr lang="en-US" dirty="0">
                <a:solidFill>
                  <a:schemeClr val="tx1"/>
                </a:solidFill>
              </a:rPr>
              <a:t>Traffic control process diagram</a:t>
            </a:r>
          </a:p>
          <a:p>
            <a:pPr marL="285750" indent="-285750">
              <a:buFont typeface="Arial" panose="020B0604020202020204" pitchFamily="34" charset="0"/>
              <a:buChar char="•"/>
            </a:pPr>
            <a:r>
              <a:rPr lang="en-US" b="1" dirty="0">
                <a:solidFill>
                  <a:schemeClr val="tx1"/>
                </a:solidFill>
              </a:rPr>
              <a:t>Effective and displayed times</a:t>
            </a:r>
          </a:p>
          <a:p>
            <a:pPr marL="285750" indent="-285750">
              <a:buFont typeface="Arial" panose="020B0604020202020204" pitchFamily="34" charset="0"/>
              <a:buChar char="•"/>
            </a:pPr>
            <a:r>
              <a:rPr lang="en-US" b="1" dirty="0">
                <a:solidFill>
                  <a:schemeClr val="tx1"/>
                </a:solidFill>
              </a:rPr>
              <a:t>Phase duration</a:t>
            </a:r>
          </a:p>
        </p:txBody>
      </p:sp>
      <p:sp>
        <p:nvSpPr>
          <p:cNvPr id="2" name="Rectangle: Rounded Corners 1">
            <a:extLst>
              <a:ext uri="{FF2B5EF4-FFF2-40B4-BE49-F238E27FC236}">
                <a16:creationId xmlns:a16="http://schemas.microsoft.com/office/drawing/2014/main" id="{A79D98C3-6DDA-4DE0-AB98-B04F68865F39}"/>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 Timing Processes</a:t>
            </a:r>
          </a:p>
        </p:txBody>
      </p:sp>
      <p:sp>
        <p:nvSpPr>
          <p:cNvPr id="3" name="Rectangle 2">
            <a:extLst>
              <a:ext uri="{FF2B5EF4-FFF2-40B4-BE49-F238E27FC236}">
                <a16:creationId xmlns:a16="http://schemas.microsoft.com/office/drawing/2014/main" id="{7F1D3C3A-A1AE-4058-873D-EA693DECF5FA}"/>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61CFB0EE-6404-449E-B4FB-BAC6D35AB597}"/>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05961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F75060C-26DA-4753-A02D-C24645223DB3}"/>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5. Formulating the Model</a:t>
            </a:r>
          </a:p>
        </p:txBody>
      </p:sp>
      <p:sp>
        <p:nvSpPr>
          <p:cNvPr id="3" name="Rectangle 2">
            <a:extLst>
              <a:ext uri="{FF2B5EF4-FFF2-40B4-BE49-F238E27FC236}">
                <a16:creationId xmlns:a16="http://schemas.microsoft.com/office/drawing/2014/main" id="{C5F567D7-4430-47CE-B213-D05E920826EC}"/>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flow concepts</a:t>
            </a:r>
          </a:p>
          <a:p>
            <a:pPr marL="285750" indent="-285750">
              <a:buFont typeface="Arial" panose="020B0604020202020204" pitchFamily="34" charset="0"/>
              <a:buChar char="•"/>
            </a:pPr>
            <a:r>
              <a:rPr lang="en-US" b="1" dirty="0">
                <a:solidFill>
                  <a:schemeClr val="tx1"/>
                </a:solidFill>
              </a:rPr>
              <a:t>Flow profile diagram</a:t>
            </a:r>
          </a:p>
          <a:p>
            <a:pPr marL="285750" indent="-285750">
              <a:buFont typeface="Arial" panose="020B0604020202020204" pitchFamily="34" charset="0"/>
              <a:buChar char="•"/>
            </a:pPr>
            <a:r>
              <a:rPr lang="en-US" dirty="0">
                <a:solidFill>
                  <a:schemeClr val="tx1"/>
                </a:solidFill>
              </a:rPr>
              <a:t>Cumulative vehicle diagram</a:t>
            </a:r>
          </a:p>
          <a:p>
            <a:pPr marL="285750" indent="-285750">
              <a:buFont typeface="Arial" panose="020B0604020202020204" pitchFamily="34" charset="0"/>
              <a:buChar char="•"/>
            </a:pPr>
            <a:r>
              <a:rPr lang="en-US" dirty="0">
                <a:solidFill>
                  <a:schemeClr val="tx1"/>
                </a:solidFill>
              </a:rPr>
              <a:t>Queue accumulation polygon</a:t>
            </a:r>
          </a:p>
        </p:txBody>
      </p:sp>
      <p:pic>
        <p:nvPicPr>
          <p:cNvPr id="6" name="Picture 5">
            <a:extLst>
              <a:ext uri="{FF2B5EF4-FFF2-40B4-BE49-F238E27FC236}">
                <a16:creationId xmlns:a16="http://schemas.microsoft.com/office/drawing/2014/main" id="{2D4C1B9B-63D3-483A-83A2-A7C6BB9FD054}"/>
              </a:ext>
            </a:extLst>
          </p:cNvPr>
          <p:cNvPicPr>
            <a:picLocks noChangeAspect="1"/>
          </p:cNvPicPr>
          <p:nvPr/>
        </p:nvPicPr>
        <p:blipFill>
          <a:blip r:embed="rId3"/>
          <a:stretch>
            <a:fillRect/>
          </a:stretch>
        </p:blipFill>
        <p:spPr>
          <a:xfrm>
            <a:off x="3759572" y="237646"/>
            <a:ext cx="7385335" cy="5824207"/>
          </a:xfrm>
          <a:prstGeom prst="rect">
            <a:avLst/>
          </a:prstGeom>
          <a:solidFill>
            <a:schemeClr val="bg1"/>
          </a:solidFill>
        </p:spPr>
      </p:pic>
      <p:sp>
        <p:nvSpPr>
          <p:cNvPr id="5" name="Rectangle 4">
            <a:extLst>
              <a:ext uri="{FF2B5EF4-FFF2-40B4-BE49-F238E27FC236}">
                <a16:creationId xmlns:a16="http://schemas.microsoft.com/office/drawing/2014/main" id="{6CFBD714-6E48-47C2-BBE5-AC379E3779CE}"/>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4BE9EB2B-007C-4DC8-9234-8DF6C513483C}"/>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44419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567D7-4430-47CE-B213-D05E920826EC}"/>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flow concepts</a:t>
            </a:r>
          </a:p>
          <a:p>
            <a:pPr marL="285750" indent="-285750">
              <a:buFont typeface="Arial" panose="020B0604020202020204" pitchFamily="34" charset="0"/>
              <a:buChar char="•"/>
            </a:pPr>
            <a:r>
              <a:rPr lang="en-US" dirty="0">
                <a:solidFill>
                  <a:schemeClr val="tx1"/>
                </a:solidFill>
              </a:rPr>
              <a:t>Flow profile diagram</a:t>
            </a:r>
          </a:p>
          <a:p>
            <a:pPr marL="285750" indent="-285750">
              <a:buFont typeface="Arial" panose="020B0604020202020204" pitchFamily="34" charset="0"/>
              <a:buChar char="•"/>
            </a:pPr>
            <a:r>
              <a:rPr lang="en-US" b="1" dirty="0">
                <a:solidFill>
                  <a:schemeClr val="tx1"/>
                </a:solidFill>
              </a:rPr>
              <a:t>Cumulative vehicle diagram</a:t>
            </a:r>
          </a:p>
          <a:p>
            <a:pPr marL="285750" indent="-285750">
              <a:buFont typeface="Arial" panose="020B0604020202020204" pitchFamily="34" charset="0"/>
              <a:buChar char="•"/>
            </a:pPr>
            <a:r>
              <a:rPr lang="en-US" dirty="0">
                <a:solidFill>
                  <a:schemeClr val="tx1"/>
                </a:solidFill>
              </a:rPr>
              <a:t>Queue accumulation polygon</a:t>
            </a:r>
          </a:p>
        </p:txBody>
      </p:sp>
      <p:pic>
        <p:nvPicPr>
          <p:cNvPr id="7" name="Picture 6">
            <a:extLst>
              <a:ext uri="{FF2B5EF4-FFF2-40B4-BE49-F238E27FC236}">
                <a16:creationId xmlns:a16="http://schemas.microsoft.com/office/drawing/2014/main" id="{908CF672-CF58-4440-825A-0F4A34271C9F}"/>
              </a:ext>
            </a:extLst>
          </p:cNvPr>
          <p:cNvPicPr>
            <a:picLocks noChangeAspect="1"/>
          </p:cNvPicPr>
          <p:nvPr/>
        </p:nvPicPr>
        <p:blipFill>
          <a:blip r:embed="rId3"/>
          <a:stretch>
            <a:fillRect/>
          </a:stretch>
        </p:blipFill>
        <p:spPr>
          <a:xfrm>
            <a:off x="3700863" y="306952"/>
            <a:ext cx="7257370" cy="5773279"/>
          </a:xfrm>
          <a:prstGeom prst="rect">
            <a:avLst/>
          </a:prstGeom>
          <a:solidFill>
            <a:schemeClr val="bg1"/>
          </a:solidFill>
        </p:spPr>
      </p:pic>
      <p:sp>
        <p:nvSpPr>
          <p:cNvPr id="2" name="Rectangle: Rounded Corners 1">
            <a:extLst>
              <a:ext uri="{FF2B5EF4-FFF2-40B4-BE49-F238E27FC236}">
                <a16:creationId xmlns:a16="http://schemas.microsoft.com/office/drawing/2014/main" id="{1A8CBC77-E5B3-4FD8-8BB0-988FD299E0CF}"/>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5. Formulating the Model</a:t>
            </a:r>
          </a:p>
        </p:txBody>
      </p:sp>
      <p:sp>
        <p:nvSpPr>
          <p:cNvPr id="5" name="Rectangle 4">
            <a:extLst>
              <a:ext uri="{FF2B5EF4-FFF2-40B4-BE49-F238E27FC236}">
                <a16:creationId xmlns:a16="http://schemas.microsoft.com/office/drawing/2014/main" id="{908DE80C-75D8-419E-8ECB-1847CEFA16B1}"/>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ACD91863-812F-40AA-B989-062A2E603FCB}"/>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96547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67969"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408744EA-8C39-4436-AAF7-01CD9F9F47D6}"/>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125292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567D7-4430-47CE-B213-D05E920826EC}"/>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flow concepts</a:t>
            </a:r>
          </a:p>
          <a:p>
            <a:pPr marL="285750" indent="-285750">
              <a:buFont typeface="Arial" panose="020B0604020202020204" pitchFamily="34" charset="0"/>
              <a:buChar char="•"/>
            </a:pPr>
            <a:r>
              <a:rPr lang="en-US" dirty="0">
                <a:solidFill>
                  <a:schemeClr val="tx1"/>
                </a:solidFill>
              </a:rPr>
              <a:t>Flow profile diagram</a:t>
            </a:r>
          </a:p>
          <a:p>
            <a:pPr marL="285750" indent="-285750">
              <a:buFont typeface="Arial" panose="020B0604020202020204" pitchFamily="34" charset="0"/>
              <a:buChar char="•"/>
            </a:pPr>
            <a:r>
              <a:rPr lang="en-US" dirty="0">
                <a:solidFill>
                  <a:schemeClr val="tx1"/>
                </a:solidFill>
              </a:rPr>
              <a:t>Cumulative vehicle diagram</a:t>
            </a:r>
          </a:p>
          <a:p>
            <a:pPr marL="285750" indent="-285750">
              <a:buFont typeface="Arial" panose="020B0604020202020204" pitchFamily="34" charset="0"/>
              <a:buChar char="•"/>
            </a:pPr>
            <a:r>
              <a:rPr lang="en-US" b="1" dirty="0">
                <a:solidFill>
                  <a:schemeClr val="tx1"/>
                </a:solidFill>
              </a:rPr>
              <a:t>Queue accumulation polygon</a:t>
            </a:r>
          </a:p>
        </p:txBody>
      </p:sp>
      <p:pic>
        <p:nvPicPr>
          <p:cNvPr id="8" name="Picture 7">
            <a:extLst>
              <a:ext uri="{FF2B5EF4-FFF2-40B4-BE49-F238E27FC236}">
                <a16:creationId xmlns:a16="http://schemas.microsoft.com/office/drawing/2014/main" id="{9329576A-4C90-4175-995B-2C2987CCD2C4}"/>
              </a:ext>
            </a:extLst>
          </p:cNvPr>
          <p:cNvPicPr>
            <a:picLocks noChangeAspect="1"/>
          </p:cNvPicPr>
          <p:nvPr/>
        </p:nvPicPr>
        <p:blipFill>
          <a:blip r:embed="rId3"/>
          <a:stretch>
            <a:fillRect/>
          </a:stretch>
        </p:blipFill>
        <p:spPr>
          <a:xfrm>
            <a:off x="3849716" y="163001"/>
            <a:ext cx="8017733" cy="4147742"/>
          </a:xfrm>
          <a:prstGeom prst="rect">
            <a:avLst/>
          </a:prstGeom>
        </p:spPr>
      </p:pic>
      <p:sp>
        <p:nvSpPr>
          <p:cNvPr id="2" name="Rectangle: Rounded Corners 1">
            <a:extLst>
              <a:ext uri="{FF2B5EF4-FFF2-40B4-BE49-F238E27FC236}">
                <a16:creationId xmlns:a16="http://schemas.microsoft.com/office/drawing/2014/main" id="{0668B860-CB1D-473D-A085-07F9AD59A799}"/>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5. Formulating the Model</a:t>
            </a:r>
          </a:p>
        </p:txBody>
      </p:sp>
      <p:sp>
        <p:nvSpPr>
          <p:cNvPr id="5" name="Rectangle 4">
            <a:extLst>
              <a:ext uri="{FF2B5EF4-FFF2-40B4-BE49-F238E27FC236}">
                <a16:creationId xmlns:a16="http://schemas.microsoft.com/office/drawing/2014/main" id="{DFF86EC9-C261-4359-98F5-C7566A2F2E0C}"/>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0C0827F3-947D-4D74-8D99-75A44222A87E}"/>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76875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39811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characteristics data</a:t>
            </a:r>
          </a:p>
          <a:p>
            <a:pPr marL="285750" indent="-285750">
              <a:buFont typeface="Arial" panose="020B0604020202020204" pitchFamily="34" charset="0"/>
              <a:buChar char="•"/>
            </a:pPr>
            <a:r>
              <a:rPr lang="en-US" dirty="0">
                <a:solidFill>
                  <a:schemeClr val="tx1"/>
                </a:solidFill>
              </a:rPr>
              <a:t>Demand flow rate</a:t>
            </a:r>
          </a:p>
          <a:p>
            <a:pPr marL="285750" indent="-285750">
              <a:buFont typeface="Arial" panose="020B0604020202020204" pitchFamily="34" charset="0"/>
              <a:buChar char="•"/>
            </a:pPr>
            <a:r>
              <a:rPr lang="en-US" dirty="0">
                <a:solidFill>
                  <a:schemeClr val="tx1"/>
                </a:solidFill>
              </a:rPr>
              <a:t>Right-turn-on-red flow rate</a:t>
            </a:r>
          </a:p>
          <a:p>
            <a:pPr marL="285750" indent="-285750">
              <a:buFont typeface="Arial" panose="020B0604020202020204" pitchFamily="34" charset="0"/>
              <a:buChar char="•"/>
            </a:pPr>
            <a:r>
              <a:rPr lang="en-US" dirty="0">
                <a:solidFill>
                  <a:schemeClr val="tx1"/>
                </a:solidFill>
              </a:rPr>
              <a:t>Percentage heavy vehicles</a:t>
            </a:r>
          </a:p>
          <a:p>
            <a:pPr marL="285750" indent="-285750">
              <a:buFont typeface="Arial" panose="020B0604020202020204" pitchFamily="34" charset="0"/>
              <a:buChar char="•"/>
            </a:pPr>
            <a:r>
              <a:rPr lang="en-US" dirty="0">
                <a:solidFill>
                  <a:schemeClr val="tx1"/>
                </a:solidFill>
              </a:rPr>
              <a:t>Intersection peak hour factor</a:t>
            </a:r>
          </a:p>
          <a:p>
            <a:pPr marL="285750" indent="-285750">
              <a:buFont typeface="Arial" panose="020B0604020202020204" pitchFamily="34" charset="0"/>
              <a:buChar char="•"/>
            </a:pPr>
            <a:r>
              <a:rPr lang="en-US" dirty="0">
                <a:solidFill>
                  <a:schemeClr val="tx1"/>
                </a:solidFill>
              </a:rPr>
              <a:t>Platoon ratio</a:t>
            </a:r>
          </a:p>
          <a:p>
            <a:pPr marL="285750" indent="-285750">
              <a:buFont typeface="Arial" panose="020B0604020202020204" pitchFamily="34" charset="0"/>
              <a:buChar char="•"/>
            </a:pPr>
            <a:r>
              <a:rPr lang="en-US" dirty="0">
                <a:solidFill>
                  <a:schemeClr val="tx1"/>
                </a:solidFill>
              </a:rPr>
              <a:t>Determining platoon ratio</a:t>
            </a:r>
          </a:p>
          <a:p>
            <a:pPr marL="285750" indent="-285750">
              <a:buFont typeface="Arial" panose="020B0604020202020204" pitchFamily="34" charset="0"/>
              <a:buChar char="•"/>
            </a:pPr>
            <a:r>
              <a:rPr lang="en-US" dirty="0">
                <a:solidFill>
                  <a:schemeClr val="tx1"/>
                </a:solidFill>
              </a:rPr>
              <a:t>Guidance for estimating platoon ratio</a:t>
            </a:r>
          </a:p>
          <a:p>
            <a:pPr marL="285750" indent="-285750">
              <a:buFont typeface="Arial" panose="020B0604020202020204" pitchFamily="34" charset="0"/>
              <a:buChar char="•"/>
            </a:pPr>
            <a:r>
              <a:rPr lang="en-US" dirty="0">
                <a:solidFill>
                  <a:schemeClr val="tx1"/>
                </a:solidFill>
              </a:rPr>
              <a:t>Upstream filtering adjustment factor</a:t>
            </a:r>
          </a:p>
          <a:p>
            <a:pPr marL="285750" indent="-285750">
              <a:buFont typeface="Arial" panose="020B0604020202020204" pitchFamily="34" charset="0"/>
              <a:buChar char="•"/>
            </a:pPr>
            <a:r>
              <a:rPr lang="en-US" dirty="0">
                <a:solidFill>
                  <a:schemeClr val="tx1"/>
                </a:solidFill>
              </a:rPr>
              <a:t>Initial queue</a:t>
            </a:r>
          </a:p>
          <a:p>
            <a:pPr marL="285750" indent="-285750">
              <a:buFont typeface="Arial" panose="020B0604020202020204" pitchFamily="34" charset="0"/>
              <a:buChar char="•"/>
            </a:pPr>
            <a:r>
              <a:rPr lang="en-US" dirty="0">
                <a:solidFill>
                  <a:schemeClr val="tx1"/>
                </a:solidFill>
              </a:rPr>
              <a:t>Base saturation flow rate</a:t>
            </a:r>
          </a:p>
          <a:p>
            <a:pPr marL="285750" indent="-285750">
              <a:buFont typeface="Arial" panose="020B0604020202020204" pitchFamily="34" charset="0"/>
              <a:buChar char="•"/>
            </a:pPr>
            <a:r>
              <a:rPr lang="en-US" dirty="0">
                <a:solidFill>
                  <a:schemeClr val="tx1"/>
                </a:solidFill>
              </a:rPr>
              <a:t>Lane utilization adjustment factor</a:t>
            </a:r>
          </a:p>
          <a:p>
            <a:pPr marL="285750" indent="-285750">
              <a:buFont typeface="Arial" panose="020B0604020202020204" pitchFamily="34" charset="0"/>
              <a:buChar char="•"/>
            </a:pPr>
            <a:r>
              <a:rPr lang="en-US" dirty="0">
                <a:solidFill>
                  <a:schemeClr val="tx1"/>
                </a:solidFill>
              </a:rPr>
              <a:t>On-street parking maneuver rate</a:t>
            </a:r>
          </a:p>
          <a:p>
            <a:pPr marL="285750" indent="-285750">
              <a:buFont typeface="Arial" panose="020B0604020202020204" pitchFamily="34" charset="0"/>
              <a:buChar char="•"/>
            </a:pPr>
            <a:r>
              <a:rPr lang="en-US" dirty="0">
                <a:solidFill>
                  <a:schemeClr val="tx1"/>
                </a:solidFill>
              </a:rPr>
              <a:t>Unsignalized movement delay</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19-22 to 19-32</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83DEE68D-3FC5-4D35-A893-29600F938BC1}"/>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927B6E1D-542B-4958-B941-716CF8FC93BA}"/>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65E397C-BC80-441E-82EF-6EC0574A7641}"/>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D086746F-4258-4A9F-9884-0B28515F5B28}"/>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118070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39811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Traffic characteristics data</a:t>
            </a:r>
          </a:p>
          <a:p>
            <a:pPr marL="285750" indent="-285750">
              <a:buFont typeface="Arial" panose="020B0604020202020204" pitchFamily="34" charset="0"/>
              <a:buChar char="•"/>
            </a:pPr>
            <a:r>
              <a:rPr lang="en-US" dirty="0">
                <a:solidFill>
                  <a:schemeClr val="tx1"/>
                </a:solidFill>
              </a:rPr>
              <a:t>Demand flow rate</a:t>
            </a:r>
          </a:p>
          <a:p>
            <a:pPr marL="285750" indent="-285750">
              <a:buFont typeface="Arial" panose="020B0604020202020204" pitchFamily="34" charset="0"/>
              <a:buChar char="•"/>
            </a:pPr>
            <a:r>
              <a:rPr lang="en-US" dirty="0">
                <a:solidFill>
                  <a:schemeClr val="tx1"/>
                </a:solidFill>
              </a:rPr>
              <a:t>Right-turn-on-red flow rate</a:t>
            </a:r>
          </a:p>
          <a:p>
            <a:pPr marL="285750" indent="-285750">
              <a:buFont typeface="Arial" panose="020B0604020202020204" pitchFamily="34" charset="0"/>
              <a:buChar char="•"/>
            </a:pPr>
            <a:r>
              <a:rPr lang="en-US" dirty="0">
                <a:solidFill>
                  <a:schemeClr val="tx1"/>
                </a:solidFill>
              </a:rPr>
              <a:t>Percentage heavy vehicles</a:t>
            </a:r>
          </a:p>
          <a:p>
            <a:pPr marL="285750" indent="-285750">
              <a:buFont typeface="Arial" panose="020B0604020202020204" pitchFamily="34" charset="0"/>
              <a:buChar char="•"/>
            </a:pPr>
            <a:r>
              <a:rPr lang="en-US" b="1" dirty="0">
                <a:solidFill>
                  <a:schemeClr val="tx1"/>
                </a:solidFill>
              </a:rPr>
              <a:t>Intersection peak hour factor</a:t>
            </a:r>
          </a:p>
          <a:p>
            <a:pPr marL="285750" indent="-285750">
              <a:buFont typeface="Arial" panose="020B0604020202020204" pitchFamily="34" charset="0"/>
              <a:buChar char="•"/>
            </a:pPr>
            <a:r>
              <a:rPr lang="en-US" dirty="0">
                <a:solidFill>
                  <a:schemeClr val="tx1"/>
                </a:solidFill>
              </a:rPr>
              <a:t>Platoon ratio</a:t>
            </a:r>
          </a:p>
          <a:p>
            <a:pPr marL="285750" indent="-285750">
              <a:buFont typeface="Arial" panose="020B0604020202020204" pitchFamily="34" charset="0"/>
              <a:buChar char="•"/>
            </a:pPr>
            <a:r>
              <a:rPr lang="en-US" dirty="0">
                <a:solidFill>
                  <a:schemeClr val="tx1"/>
                </a:solidFill>
              </a:rPr>
              <a:t>Determining platoon ratio</a:t>
            </a:r>
          </a:p>
          <a:p>
            <a:pPr marL="285750" indent="-285750">
              <a:buFont typeface="Arial" panose="020B0604020202020204" pitchFamily="34" charset="0"/>
              <a:buChar char="•"/>
            </a:pPr>
            <a:r>
              <a:rPr lang="en-US" dirty="0">
                <a:solidFill>
                  <a:schemeClr val="tx1"/>
                </a:solidFill>
              </a:rPr>
              <a:t>Guidance for estimating platoon ratio</a:t>
            </a:r>
          </a:p>
          <a:p>
            <a:pPr marL="285750" indent="-285750">
              <a:buFont typeface="Arial" panose="020B0604020202020204" pitchFamily="34" charset="0"/>
              <a:buChar char="•"/>
            </a:pPr>
            <a:r>
              <a:rPr lang="en-US" dirty="0">
                <a:solidFill>
                  <a:schemeClr val="tx1"/>
                </a:solidFill>
              </a:rPr>
              <a:t>Upstream filtering adjustment factor</a:t>
            </a:r>
          </a:p>
          <a:p>
            <a:pPr marL="285750" indent="-285750">
              <a:buFont typeface="Arial" panose="020B0604020202020204" pitchFamily="34" charset="0"/>
              <a:buChar char="•"/>
            </a:pPr>
            <a:r>
              <a:rPr lang="en-US" dirty="0">
                <a:solidFill>
                  <a:schemeClr val="tx1"/>
                </a:solidFill>
              </a:rPr>
              <a:t>Initial queue</a:t>
            </a:r>
          </a:p>
          <a:p>
            <a:pPr marL="285750" indent="-285750">
              <a:buFont typeface="Arial" panose="020B0604020202020204" pitchFamily="34" charset="0"/>
              <a:buChar char="•"/>
            </a:pPr>
            <a:r>
              <a:rPr lang="en-US" dirty="0">
                <a:solidFill>
                  <a:schemeClr val="tx1"/>
                </a:solidFill>
              </a:rPr>
              <a:t>Base saturation flow rate</a:t>
            </a:r>
          </a:p>
          <a:p>
            <a:pPr marL="285750" indent="-285750">
              <a:buFont typeface="Arial" panose="020B0604020202020204" pitchFamily="34" charset="0"/>
              <a:buChar char="•"/>
            </a:pPr>
            <a:r>
              <a:rPr lang="en-US" dirty="0">
                <a:solidFill>
                  <a:schemeClr val="tx1"/>
                </a:solidFill>
              </a:rPr>
              <a:t>Lane utilization adjustment factor</a:t>
            </a:r>
          </a:p>
          <a:p>
            <a:pPr marL="285750" indent="-285750">
              <a:buFont typeface="Arial" panose="020B0604020202020204" pitchFamily="34" charset="0"/>
              <a:buChar char="•"/>
            </a:pPr>
            <a:r>
              <a:rPr lang="en-US" dirty="0">
                <a:solidFill>
                  <a:schemeClr val="tx1"/>
                </a:solidFill>
              </a:rPr>
              <a:t>On-street parking maneuver rate</a:t>
            </a:r>
          </a:p>
          <a:p>
            <a:pPr marL="285750" indent="-285750">
              <a:buFont typeface="Arial" panose="020B0604020202020204" pitchFamily="34" charset="0"/>
              <a:buChar char="•"/>
            </a:pPr>
            <a:r>
              <a:rPr lang="en-US" dirty="0">
                <a:solidFill>
                  <a:schemeClr val="tx1"/>
                </a:solidFill>
              </a:rPr>
              <a:t>Unsignalized movement delay</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19-22 to 19-32</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83DEE68D-3FC5-4D35-A893-29600F938BC1}"/>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927B6E1D-542B-4958-B941-716CF8FC93BA}"/>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65E397C-BC80-441E-82EF-6EC0574A7641}"/>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8" name="Picture 7">
            <a:extLst>
              <a:ext uri="{FF2B5EF4-FFF2-40B4-BE49-F238E27FC236}">
                <a16:creationId xmlns:a16="http://schemas.microsoft.com/office/drawing/2014/main" id="{C361D8D0-4E89-4EE4-BDB8-94386A904FDC}"/>
              </a:ext>
            </a:extLst>
          </p:cNvPr>
          <p:cNvPicPr>
            <a:picLocks noChangeAspect="1"/>
          </p:cNvPicPr>
          <p:nvPr/>
        </p:nvPicPr>
        <p:blipFill>
          <a:blip r:embed="rId3"/>
          <a:stretch>
            <a:fillRect/>
          </a:stretch>
        </p:blipFill>
        <p:spPr>
          <a:xfrm>
            <a:off x="4605142" y="1609535"/>
            <a:ext cx="6971304" cy="5065585"/>
          </a:xfrm>
          <a:prstGeom prst="rect">
            <a:avLst/>
          </a:prstGeom>
        </p:spPr>
      </p:pic>
      <p:cxnSp>
        <p:nvCxnSpPr>
          <p:cNvPr id="16" name="Straight Arrow Connector 15">
            <a:extLst>
              <a:ext uri="{FF2B5EF4-FFF2-40B4-BE49-F238E27FC236}">
                <a16:creationId xmlns:a16="http://schemas.microsoft.com/office/drawing/2014/main" id="{A307F79A-DF88-4B18-91D1-3B149DD10D15}"/>
              </a:ext>
            </a:extLst>
          </p:cNvPr>
          <p:cNvCxnSpPr>
            <a:cxnSpLocks/>
          </p:cNvCxnSpPr>
          <p:nvPr/>
        </p:nvCxnSpPr>
        <p:spPr>
          <a:xfrm flipV="1">
            <a:off x="9526145" y="2259307"/>
            <a:ext cx="0" cy="34249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81A468-D83D-4674-AEEE-40C6279972C0}"/>
              </a:ext>
            </a:extLst>
          </p:cNvPr>
          <p:cNvCxnSpPr/>
          <p:nvPr/>
        </p:nvCxnSpPr>
        <p:spPr>
          <a:xfrm flipH="1">
            <a:off x="5397690" y="2259307"/>
            <a:ext cx="412844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DDFD1B-A4DE-47CF-84F5-7F47B8B3BC32}"/>
              </a:ext>
            </a:extLst>
          </p:cNvPr>
          <p:cNvSpPr txBox="1"/>
          <p:nvPr/>
        </p:nvSpPr>
        <p:spPr>
          <a:xfrm>
            <a:off x="5451194" y="2251190"/>
            <a:ext cx="944663" cy="307777"/>
          </a:xfrm>
          <a:prstGeom prst="rect">
            <a:avLst/>
          </a:prstGeom>
          <a:noFill/>
        </p:spPr>
        <p:txBody>
          <a:bodyPr wrap="square" rtlCol="0">
            <a:spAutoFit/>
          </a:bodyPr>
          <a:lstStyle/>
          <a:p>
            <a:r>
              <a:rPr lang="en-US" sz="1400" dirty="0"/>
              <a:t>PHF=0.86</a:t>
            </a:r>
          </a:p>
        </p:txBody>
      </p:sp>
      <p:pic>
        <p:nvPicPr>
          <p:cNvPr id="3" name="Picture 2">
            <a:extLst>
              <a:ext uri="{FF2B5EF4-FFF2-40B4-BE49-F238E27FC236}">
                <a16:creationId xmlns:a16="http://schemas.microsoft.com/office/drawing/2014/main" id="{BC3AC157-E137-49D1-B301-3B35ADAA2663}"/>
              </a:ext>
            </a:extLst>
          </p:cNvPr>
          <p:cNvPicPr>
            <a:picLocks noChangeAspect="1"/>
          </p:cNvPicPr>
          <p:nvPr/>
        </p:nvPicPr>
        <p:blipFill>
          <a:blip r:embed="rId4"/>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550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2000"/>
                                        <p:tgtEl>
                                          <p:spTgt spid="2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31" name="Rectangle 30">
            <a:extLst>
              <a:ext uri="{FF2B5EF4-FFF2-40B4-BE49-F238E27FC236}">
                <a16:creationId xmlns:a16="http://schemas.microsoft.com/office/drawing/2014/main" id="{C820C6BC-76F7-4A64-8FEE-8B4B4D96C79B}"/>
              </a:ext>
            </a:extLst>
          </p:cNvPr>
          <p:cNvSpPr/>
          <p:nvPr/>
        </p:nvSpPr>
        <p:spPr>
          <a:xfrm>
            <a:off x="4671391" y="180555"/>
            <a:ext cx="4572000" cy="206140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Geometric design data</a:t>
            </a:r>
          </a:p>
          <a:p>
            <a:pPr marL="285750" indent="-285750">
              <a:buFont typeface="Arial" panose="020B0604020202020204" pitchFamily="34" charset="0"/>
              <a:buChar char="•"/>
            </a:pPr>
            <a:r>
              <a:rPr lang="en-US" dirty="0">
                <a:solidFill>
                  <a:schemeClr val="tx1"/>
                </a:solidFill>
              </a:rPr>
              <a:t>Number of lanes</a:t>
            </a:r>
          </a:p>
          <a:p>
            <a:pPr marL="285750" indent="-285750">
              <a:buFont typeface="Arial" panose="020B0604020202020204" pitchFamily="34" charset="0"/>
              <a:buChar char="•"/>
            </a:pPr>
            <a:r>
              <a:rPr lang="en-US" dirty="0">
                <a:solidFill>
                  <a:schemeClr val="tx1"/>
                </a:solidFill>
              </a:rPr>
              <a:t>Average lane width</a:t>
            </a:r>
          </a:p>
          <a:p>
            <a:pPr marL="285750" indent="-285750">
              <a:buFont typeface="Arial" panose="020B0604020202020204" pitchFamily="34" charset="0"/>
              <a:buChar char="•"/>
            </a:pPr>
            <a:r>
              <a:rPr lang="en-US" dirty="0">
                <a:solidFill>
                  <a:schemeClr val="tx1"/>
                </a:solidFill>
              </a:rPr>
              <a:t>Number of receiving lanes</a:t>
            </a:r>
          </a:p>
          <a:p>
            <a:pPr marL="285750" indent="-285750">
              <a:buFont typeface="Arial" panose="020B0604020202020204" pitchFamily="34" charset="0"/>
              <a:buChar char="•"/>
            </a:pPr>
            <a:r>
              <a:rPr lang="en-US" dirty="0">
                <a:solidFill>
                  <a:schemeClr val="tx1"/>
                </a:solidFill>
              </a:rPr>
              <a:t>Turn bay length</a:t>
            </a:r>
          </a:p>
          <a:p>
            <a:pPr marL="285750" indent="-285750">
              <a:buFont typeface="Arial" panose="020B0604020202020204" pitchFamily="34" charset="0"/>
              <a:buChar char="•"/>
            </a:pPr>
            <a:r>
              <a:rPr lang="en-US" dirty="0">
                <a:solidFill>
                  <a:schemeClr val="tx1"/>
                </a:solidFill>
              </a:rPr>
              <a:t>Presence of on-street parking</a:t>
            </a:r>
          </a:p>
          <a:p>
            <a:pPr marL="285750" indent="-285750">
              <a:buFont typeface="Arial" panose="020B0604020202020204" pitchFamily="34" charset="0"/>
              <a:buChar char="•"/>
            </a:pPr>
            <a:r>
              <a:rPr lang="en-US" dirty="0">
                <a:solidFill>
                  <a:schemeClr val="tx1"/>
                </a:solidFill>
              </a:rPr>
              <a:t>Approach grade</a:t>
            </a:r>
          </a:p>
          <a:p>
            <a:endParaRPr lang="en-US" b="1"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9BC9F10D-E2C0-4934-B1F6-32FA035BC4FB}"/>
              </a:ext>
            </a:extLst>
          </p:cNvPr>
          <p:cNvSpPr/>
          <p:nvPr/>
        </p:nvSpPr>
        <p:spPr>
          <a:xfrm>
            <a:off x="9462149" y="180555"/>
            <a:ext cx="2589094" cy="6968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19-33 to 19-34</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83DEE68D-3FC5-4D35-A893-29600F938BC1}"/>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927B6E1D-542B-4958-B941-716CF8FC93BA}"/>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65E397C-BC80-441E-82EF-6EC0574A7641}"/>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269DBFAD-7328-416C-806B-20E28285061A}"/>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98733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64148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Signal control data</a:t>
            </a:r>
          </a:p>
          <a:p>
            <a:pPr marL="285750" indent="-285750">
              <a:buFont typeface="Arial" panose="020B0604020202020204" pitchFamily="34" charset="0"/>
              <a:buChar char="•"/>
            </a:pPr>
            <a:r>
              <a:rPr lang="en-US" dirty="0">
                <a:solidFill>
                  <a:schemeClr val="tx1"/>
                </a:solidFill>
              </a:rPr>
              <a:t>Type of signal control</a:t>
            </a:r>
          </a:p>
          <a:p>
            <a:pPr marL="285750" indent="-285750">
              <a:buFont typeface="Arial" panose="020B0604020202020204" pitchFamily="34" charset="0"/>
              <a:buChar char="•"/>
            </a:pPr>
            <a:r>
              <a:rPr lang="en-US" dirty="0">
                <a:solidFill>
                  <a:schemeClr val="tx1"/>
                </a:solidFill>
              </a:rPr>
              <a:t>Phase sequence</a:t>
            </a:r>
          </a:p>
          <a:p>
            <a:pPr marL="285750" indent="-285750">
              <a:buFont typeface="Arial" panose="020B0604020202020204" pitchFamily="34" charset="0"/>
              <a:buChar char="•"/>
            </a:pPr>
            <a:r>
              <a:rPr lang="en-US" dirty="0">
                <a:solidFill>
                  <a:schemeClr val="tx1"/>
                </a:solidFill>
              </a:rPr>
              <a:t>Left-turn operational mode</a:t>
            </a:r>
          </a:p>
          <a:p>
            <a:pPr marL="285750" indent="-285750">
              <a:buFont typeface="Arial" panose="020B0604020202020204" pitchFamily="34" charset="0"/>
              <a:buChar char="•"/>
            </a:pPr>
            <a:r>
              <a:rPr lang="en-US" dirty="0">
                <a:solidFill>
                  <a:schemeClr val="tx1"/>
                </a:solidFill>
              </a:rPr>
              <a:t>Dallas left-turn phasing option</a:t>
            </a:r>
          </a:p>
          <a:p>
            <a:pPr marL="285750" indent="-285750">
              <a:buFont typeface="Arial" panose="020B0604020202020204" pitchFamily="34" charset="0"/>
              <a:buChar char="•"/>
            </a:pPr>
            <a:r>
              <a:rPr lang="en-US" dirty="0">
                <a:solidFill>
                  <a:schemeClr val="tx1"/>
                </a:solidFill>
              </a:rPr>
              <a:t>Actuated control</a:t>
            </a:r>
          </a:p>
          <a:p>
            <a:pPr marL="742950" lvl="1" indent="-285750">
              <a:buFont typeface="Arial" panose="020B0604020202020204" pitchFamily="34" charset="0"/>
              <a:buChar char="•"/>
            </a:pPr>
            <a:r>
              <a:rPr lang="en-US" dirty="0">
                <a:solidFill>
                  <a:schemeClr val="tx1"/>
                </a:solidFill>
              </a:rPr>
              <a:t>Passage time</a:t>
            </a:r>
          </a:p>
          <a:p>
            <a:pPr marL="742950" lvl="1" indent="-285750">
              <a:buFont typeface="Arial" panose="020B0604020202020204" pitchFamily="34" charset="0"/>
              <a:buChar char="•"/>
            </a:pPr>
            <a:r>
              <a:rPr lang="en-US" dirty="0">
                <a:solidFill>
                  <a:schemeClr val="tx1"/>
                </a:solidFill>
              </a:rPr>
              <a:t>Maximum green</a:t>
            </a:r>
          </a:p>
          <a:p>
            <a:pPr marL="742950" lvl="1" indent="-285750">
              <a:buFont typeface="Arial" panose="020B0604020202020204" pitchFamily="34" charset="0"/>
              <a:buChar char="•"/>
            </a:pPr>
            <a:r>
              <a:rPr lang="en-US" dirty="0">
                <a:solidFill>
                  <a:schemeClr val="tx1"/>
                </a:solidFill>
              </a:rPr>
              <a:t>Minimum green</a:t>
            </a:r>
          </a:p>
          <a:p>
            <a:pPr marL="742950" lvl="1" indent="-285750">
              <a:buFont typeface="Arial" panose="020B0604020202020204" pitchFamily="34" charset="0"/>
              <a:buChar char="•"/>
            </a:pPr>
            <a:r>
              <a:rPr lang="en-US" dirty="0">
                <a:solidFill>
                  <a:schemeClr val="tx1"/>
                </a:solidFill>
              </a:rPr>
              <a:t>Phase recall</a:t>
            </a:r>
          </a:p>
          <a:p>
            <a:pPr marL="742950" lvl="1" indent="-285750">
              <a:buFont typeface="Arial" panose="020B0604020202020204" pitchFamily="34" charset="0"/>
              <a:buChar char="•"/>
            </a:pPr>
            <a:r>
              <a:rPr lang="en-US" dirty="0">
                <a:solidFill>
                  <a:schemeClr val="tx1"/>
                </a:solidFill>
              </a:rPr>
              <a:t>Dual entry</a:t>
            </a:r>
          </a:p>
          <a:p>
            <a:pPr marL="742950" lvl="1" indent="-285750">
              <a:buFont typeface="Arial" panose="020B0604020202020204" pitchFamily="34" charset="0"/>
              <a:buChar char="•"/>
            </a:pPr>
            <a:r>
              <a:rPr lang="en-US" dirty="0">
                <a:solidFill>
                  <a:schemeClr val="tx1"/>
                </a:solidFill>
              </a:rPr>
              <a:t>Simultaneous gap-out</a:t>
            </a:r>
          </a:p>
          <a:p>
            <a:pPr marL="285750" indent="-285750">
              <a:buFont typeface="Arial" panose="020B0604020202020204" pitchFamily="34" charset="0"/>
              <a:buChar char="•"/>
            </a:pPr>
            <a:r>
              <a:rPr lang="en-US" dirty="0">
                <a:solidFill>
                  <a:schemeClr val="tx1"/>
                </a:solidFill>
              </a:rPr>
              <a:t>Coordinated-actuated control</a:t>
            </a:r>
          </a:p>
          <a:p>
            <a:pPr marL="742950" lvl="1" indent="-285750">
              <a:buFont typeface="Arial" panose="020B0604020202020204" pitchFamily="34" charset="0"/>
              <a:buChar char="•"/>
            </a:pPr>
            <a:r>
              <a:rPr lang="en-US" dirty="0">
                <a:solidFill>
                  <a:schemeClr val="tx1"/>
                </a:solidFill>
              </a:rPr>
              <a:t>Cycle length</a:t>
            </a:r>
          </a:p>
          <a:p>
            <a:pPr marL="742950" lvl="1" indent="-285750">
              <a:buFont typeface="Arial" panose="020B0604020202020204" pitchFamily="34" charset="0"/>
              <a:buChar char="•"/>
            </a:pPr>
            <a:r>
              <a:rPr lang="en-US" dirty="0">
                <a:solidFill>
                  <a:schemeClr val="tx1"/>
                </a:solidFill>
              </a:rPr>
              <a:t>Phase splits</a:t>
            </a:r>
          </a:p>
          <a:p>
            <a:pPr marL="742950" lvl="1" indent="-285750">
              <a:buFont typeface="Arial" panose="020B0604020202020204" pitchFamily="34" charset="0"/>
              <a:buChar char="•"/>
            </a:pPr>
            <a:r>
              <a:rPr lang="en-US" dirty="0">
                <a:solidFill>
                  <a:schemeClr val="tx1"/>
                </a:solidFill>
              </a:rPr>
              <a:t>Offset and offset reference point</a:t>
            </a:r>
          </a:p>
          <a:p>
            <a:pPr marL="742950" lvl="1" indent="-285750">
              <a:buFont typeface="Arial" panose="020B0604020202020204" pitchFamily="34" charset="0"/>
              <a:buChar char="•"/>
            </a:pPr>
            <a:r>
              <a:rPr lang="en-US" dirty="0">
                <a:solidFill>
                  <a:schemeClr val="tx1"/>
                </a:solidFill>
              </a:rPr>
              <a:t>Force mode</a:t>
            </a:r>
          </a:p>
          <a:p>
            <a:pPr marL="285750" indent="-285750">
              <a:buFont typeface="Arial" panose="020B0604020202020204" pitchFamily="34" charset="0"/>
              <a:buChar char="•"/>
            </a:pPr>
            <a:r>
              <a:rPr lang="en-US" dirty="0">
                <a:solidFill>
                  <a:schemeClr val="tx1"/>
                </a:solidFill>
              </a:rPr>
              <a:t>Pretimed control</a:t>
            </a:r>
          </a:p>
          <a:p>
            <a:pPr marL="742950" lvl="1" indent="-285750">
              <a:buFont typeface="Arial" panose="020B0604020202020204" pitchFamily="34" charset="0"/>
              <a:buChar char="•"/>
            </a:pPr>
            <a:r>
              <a:rPr lang="en-US" dirty="0">
                <a:solidFill>
                  <a:schemeClr val="tx1"/>
                </a:solidFill>
              </a:rPr>
              <a:t>Green duration</a:t>
            </a:r>
          </a:p>
          <a:p>
            <a:pPr marL="742950" lvl="1" indent="-285750">
              <a:buFont typeface="Arial" panose="020B0604020202020204" pitchFamily="34" charset="0"/>
              <a:buChar char="•"/>
            </a:pPr>
            <a:r>
              <a:rPr lang="en-US" dirty="0">
                <a:solidFill>
                  <a:schemeClr val="tx1"/>
                </a:solidFill>
              </a:rPr>
              <a:t>Cycle length</a:t>
            </a:r>
          </a:p>
          <a:p>
            <a:pPr marL="285750" indent="-285750">
              <a:buFont typeface="Arial" panose="020B0604020202020204" pitchFamily="34" charset="0"/>
              <a:buChar char="•"/>
            </a:pPr>
            <a:r>
              <a:rPr lang="en-US" dirty="0">
                <a:solidFill>
                  <a:schemeClr val="tx1"/>
                </a:solidFill>
              </a:rPr>
              <a:t>Yellow change and red clearance</a:t>
            </a:r>
          </a:p>
          <a:p>
            <a:pPr marL="285750" indent="-285750">
              <a:buFont typeface="Arial" panose="020B0604020202020204" pitchFamily="34" charset="0"/>
              <a:buChar char="•"/>
            </a:pPr>
            <a:r>
              <a:rPr lang="en-US" dirty="0">
                <a:solidFill>
                  <a:schemeClr val="tx1"/>
                </a:solidFill>
              </a:rPr>
              <a:t>Walk</a:t>
            </a:r>
          </a:p>
          <a:p>
            <a:pPr marL="285750" indent="-285750">
              <a:buFont typeface="Arial" panose="020B0604020202020204" pitchFamily="34" charset="0"/>
              <a:buChar char="•"/>
            </a:pPr>
            <a:r>
              <a:rPr lang="en-US" dirty="0">
                <a:solidFill>
                  <a:schemeClr val="tx1"/>
                </a:solidFill>
              </a:rPr>
              <a:t>Pedestrian clear</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460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19-34 to 19-39</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7B9A7F39-1E95-4861-A2C7-5867684F4914}"/>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DD273781-56FB-4487-BE3C-63BD7A8E3B75}"/>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DE15955-FF34-4ACB-B59B-B593637757FF}"/>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F89EF0D5-069D-449C-8810-F6A799F2C152}"/>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49248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20764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Other data</a:t>
            </a:r>
          </a:p>
          <a:p>
            <a:pPr marL="285750" indent="-285750">
              <a:buFont typeface="Arial" panose="020B0604020202020204" pitchFamily="34" charset="0"/>
              <a:buChar char="•"/>
            </a:pPr>
            <a:r>
              <a:rPr lang="en-US" dirty="0">
                <a:solidFill>
                  <a:schemeClr val="tx1"/>
                </a:solidFill>
              </a:rPr>
              <a:t>Analysis period duration</a:t>
            </a:r>
          </a:p>
          <a:p>
            <a:pPr marL="285750" indent="-285750">
              <a:buFont typeface="Arial" panose="020B0604020202020204" pitchFamily="34" charset="0"/>
              <a:buChar char="•"/>
            </a:pPr>
            <a:r>
              <a:rPr lang="en-US" dirty="0">
                <a:solidFill>
                  <a:schemeClr val="tx1"/>
                </a:solidFill>
              </a:rPr>
              <a:t>Speed limit</a:t>
            </a:r>
          </a:p>
          <a:p>
            <a:pPr marL="285750" indent="-285750">
              <a:buFont typeface="Arial" panose="020B0604020202020204" pitchFamily="34" charset="0"/>
              <a:buChar char="•"/>
            </a:pPr>
            <a:r>
              <a:rPr lang="en-US" dirty="0">
                <a:solidFill>
                  <a:schemeClr val="tx1"/>
                </a:solidFill>
              </a:rPr>
              <a:t>Actuated control</a:t>
            </a:r>
          </a:p>
          <a:p>
            <a:pPr marL="742950" lvl="1" indent="-285750">
              <a:buFont typeface="Arial" panose="020B0604020202020204" pitchFamily="34" charset="0"/>
              <a:buChar char="•"/>
            </a:pPr>
            <a:r>
              <a:rPr lang="en-US" dirty="0">
                <a:solidFill>
                  <a:schemeClr val="tx1"/>
                </a:solidFill>
              </a:rPr>
              <a:t>Stop-line detector length</a:t>
            </a:r>
          </a:p>
          <a:p>
            <a:pPr marL="742950" lvl="1" indent="-285750">
              <a:buFont typeface="Arial" panose="020B0604020202020204" pitchFamily="34" charset="0"/>
              <a:buChar char="•"/>
            </a:pPr>
            <a:r>
              <a:rPr lang="en-US" dirty="0">
                <a:solidFill>
                  <a:schemeClr val="tx1"/>
                </a:solidFill>
              </a:rPr>
              <a:t>Detection mode</a:t>
            </a:r>
          </a:p>
          <a:p>
            <a:pPr marL="285750" indent="-285750">
              <a:buFont typeface="Arial" panose="020B0604020202020204" pitchFamily="34" charset="0"/>
              <a:buChar char="•"/>
            </a:pPr>
            <a:r>
              <a:rPr lang="en-US" dirty="0">
                <a:solidFill>
                  <a:schemeClr val="tx1"/>
                </a:solidFill>
              </a:rPr>
              <a:t>Area type</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19-39 to 19-40</a:t>
            </a:r>
          </a:p>
          <a:p>
            <a:endParaRPr lang="en-US" b="1" dirty="0">
              <a:solidFill>
                <a:schemeClr val="tx1"/>
              </a:solidFill>
            </a:endParaRPr>
          </a:p>
        </p:txBody>
      </p:sp>
      <p:sp>
        <p:nvSpPr>
          <p:cNvPr id="31" name="Rectangle: Rounded Corners 30">
            <a:extLst>
              <a:ext uri="{FF2B5EF4-FFF2-40B4-BE49-F238E27FC236}">
                <a16:creationId xmlns:a16="http://schemas.microsoft.com/office/drawing/2014/main" id="{A6F57A5F-2409-4F9E-82AC-6821D44BB8F3}"/>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2" name="Straight Arrow Connector 31">
            <a:extLst>
              <a:ext uri="{FF2B5EF4-FFF2-40B4-BE49-F238E27FC236}">
                <a16:creationId xmlns:a16="http://schemas.microsoft.com/office/drawing/2014/main" id="{71F6DA4A-DEC3-4BE1-948D-1BC7BCFF6956}"/>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8E5CF93-A97E-4CF5-AC93-19CE129C086C}"/>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8ADA4CCF-835F-4396-9796-7244489A5E4A}"/>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789133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6613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Movement groups</a:t>
            </a:r>
          </a:p>
          <a:p>
            <a:r>
              <a:rPr lang="en-US" dirty="0">
                <a:solidFill>
                  <a:schemeClr val="tx1"/>
                </a:solidFill>
              </a:rPr>
              <a:t>Lane groups</a:t>
            </a:r>
          </a:p>
          <a:p>
            <a:endParaRPr lang="en-US" b="1"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19-42 to 19-43</a:t>
            </a:r>
          </a:p>
          <a:p>
            <a:endParaRPr lang="en-US" b="1" dirty="0">
              <a:solidFill>
                <a:schemeClr val="tx1"/>
              </a:solidFill>
            </a:endParaRPr>
          </a:p>
        </p:txBody>
      </p:sp>
      <p:pic>
        <p:nvPicPr>
          <p:cNvPr id="2" name="Picture 1">
            <a:extLst>
              <a:ext uri="{FF2B5EF4-FFF2-40B4-BE49-F238E27FC236}">
                <a16:creationId xmlns:a16="http://schemas.microsoft.com/office/drawing/2014/main" id="{2FEECFCE-BBCA-470D-A660-57FE61B546AE}"/>
              </a:ext>
            </a:extLst>
          </p:cNvPr>
          <p:cNvPicPr>
            <a:picLocks noChangeAspect="1"/>
          </p:cNvPicPr>
          <p:nvPr/>
        </p:nvPicPr>
        <p:blipFill>
          <a:blip r:embed="rId3"/>
          <a:stretch>
            <a:fillRect/>
          </a:stretch>
        </p:blipFill>
        <p:spPr>
          <a:xfrm>
            <a:off x="4671391" y="985452"/>
            <a:ext cx="7349938" cy="4343747"/>
          </a:xfrm>
          <a:prstGeom prst="rect">
            <a:avLst/>
          </a:prstGeom>
        </p:spPr>
      </p:pic>
      <p:sp>
        <p:nvSpPr>
          <p:cNvPr id="34" name="Rectangle: Rounded Corners 33">
            <a:extLst>
              <a:ext uri="{FF2B5EF4-FFF2-40B4-BE49-F238E27FC236}">
                <a16:creationId xmlns:a16="http://schemas.microsoft.com/office/drawing/2014/main" id="{6E687302-41BE-4965-A2C7-D91CDE91F1A9}"/>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F29D829E-D627-43C8-B7AD-B88B89DA8E3F}"/>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8FAD7EF-7806-4363-8F02-84060B9E67D2}"/>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30D4B781-9049-406E-A344-0A711842ADB0}"/>
              </a:ext>
            </a:extLst>
          </p:cNvPr>
          <p:cNvPicPr>
            <a:picLocks noChangeAspect="1"/>
          </p:cNvPicPr>
          <p:nvPr/>
        </p:nvPicPr>
        <p:blipFill>
          <a:blip r:embed="rId4"/>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141117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144897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Movement group flow rate</a:t>
            </a:r>
          </a:p>
          <a:p>
            <a:r>
              <a:rPr lang="en-US" dirty="0">
                <a:solidFill>
                  <a:schemeClr val="tx1"/>
                </a:solidFill>
              </a:rPr>
              <a:t>Lane group flow rate</a:t>
            </a:r>
          </a:p>
          <a:p>
            <a:endParaRPr lang="en-US" dirty="0">
              <a:solidFill>
                <a:schemeClr val="tx1"/>
              </a:solidFill>
            </a:endParaRPr>
          </a:p>
          <a:p>
            <a:r>
              <a:rPr lang="en-US" dirty="0">
                <a:solidFill>
                  <a:schemeClr val="tx1"/>
                </a:solidFill>
              </a:rPr>
              <a:t>Lane group flow rates on multiple-lane approaches</a:t>
            </a:r>
          </a:p>
          <a:p>
            <a:endParaRPr lang="en-US" b="1"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79"/>
            <a:ext cx="2589094" cy="144897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 19-44</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pp. 31-22 to 31-29</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6E687302-41BE-4965-A2C7-D91CDE91F1A9}"/>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F29D829E-D627-43C8-B7AD-B88B89DA8E3F}"/>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4554781-2119-4223-85F6-34048DB96C2D}"/>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4E900EFD-F9EF-42F5-A128-49F55087127F}"/>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182410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34606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Adjustments</a:t>
            </a:r>
          </a:p>
          <a:p>
            <a:pPr marL="285750" indent="-285750">
              <a:buFont typeface="Arial" panose="020B0604020202020204" pitchFamily="34" charset="0"/>
              <a:buChar char="•"/>
            </a:pPr>
            <a:r>
              <a:rPr lang="en-US" b="1" dirty="0">
                <a:solidFill>
                  <a:schemeClr val="tx1"/>
                </a:solidFill>
              </a:rPr>
              <a:t>Lane width</a:t>
            </a:r>
          </a:p>
          <a:p>
            <a:pPr marL="285750" indent="-285750">
              <a:buFont typeface="Arial" panose="020B0604020202020204" pitchFamily="34" charset="0"/>
              <a:buChar char="•"/>
            </a:pPr>
            <a:r>
              <a:rPr lang="en-US" dirty="0">
                <a:solidFill>
                  <a:schemeClr val="tx1"/>
                </a:solidFill>
              </a:rPr>
              <a:t>Heavy vehicles and grade</a:t>
            </a:r>
          </a:p>
          <a:p>
            <a:pPr marL="285750" indent="-285750">
              <a:buFont typeface="Arial" panose="020B0604020202020204" pitchFamily="34" charset="0"/>
              <a:buChar char="•"/>
            </a:pPr>
            <a:r>
              <a:rPr lang="en-US" dirty="0">
                <a:solidFill>
                  <a:schemeClr val="tx1"/>
                </a:solidFill>
              </a:rPr>
              <a:t>Parking lane and parking activity</a:t>
            </a:r>
          </a:p>
          <a:p>
            <a:pPr marL="285750" indent="-285750">
              <a:buFont typeface="Arial" panose="020B0604020202020204" pitchFamily="34" charset="0"/>
              <a:buChar char="•"/>
            </a:pPr>
            <a:r>
              <a:rPr lang="en-US" dirty="0">
                <a:solidFill>
                  <a:schemeClr val="tx1"/>
                </a:solidFill>
              </a:rPr>
              <a:t>Bus blockage</a:t>
            </a:r>
          </a:p>
          <a:p>
            <a:pPr marL="285750" indent="-285750">
              <a:buFont typeface="Arial" panose="020B0604020202020204" pitchFamily="34" charset="0"/>
              <a:buChar char="•"/>
            </a:pPr>
            <a:r>
              <a:rPr lang="en-US" dirty="0">
                <a:solidFill>
                  <a:schemeClr val="tx1"/>
                </a:solidFill>
              </a:rPr>
              <a:t>Area type</a:t>
            </a:r>
          </a:p>
          <a:p>
            <a:pPr marL="285750" indent="-285750">
              <a:buFont typeface="Arial" panose="020B0604020202020204" pitchFamily="34" charset="0"/>
              <a:buChar char="•"/>
            </a:pPr>
            <a:r>
              <a:rPr lang="en-US" dirty="0">
                <a:solidFill>
                  <a:schemeClr val="tx1"/>
                </a:solidFill>
              </a:rPr>
              <a:t>Lane utilization</a:t>
            </a:r>
          </a:p>
          <a:p>
            <a:pPr marL="285750" indent="-285750">
              <a:buFont typeface="Arial" panose="020B0604020202020204" pitchFamily="34" charset="0"/>
              <a:buChar char="•"/>
            </a:pPr>
            <a:r>
              <a:rPr lang="en-US" dirty="0">
                <a:solidFill>
                  <a:schemeClr val="tx1"/>
                </a:solidFill>
              </a:rPr>
              <a:t>Left-turn vehicles</a:t>
            </a:r>
          </a:p>
          <a:p>
            <a:pPr marL="285750" indent="-285750">
              <a:buFont typeface="Arial" panose="020B0604020202020204" pitchFamily="34" charset="0"/>
              <a:buChar char="•"/>
            </a:pPr>
            <a:r>
              <a:rPr lang="en-US" dirty="0">
                <a:solidFill>
                  <a:schemeClr val="tx1"/>
                </a:solidFill>
              </a:rPr>
              <a:t>Right-turn vehicles</a:t>
            </a:r>
          </a:p>
          <a:p>
            <a:pPr marL="285750" indent="-285750">
              <a:buFont typeface="Arial" panose="020B0604020202020204" pitchFamily="34" charset="0"/>
              <a:buChar char="•"/>
            </a:pPr>
            <a:r>
              <a:rPr lang="en-US" dirty="0">
                <a:solidFill>
                  <a:schemeClr val="tx1"/>
                </a:solidFill>
              </a:rPr>
              <a:t>Work zone presence</a:t>
            </a:r>
          </a:p>
          <a:p>
            <a:pPr marL="285750" indent="-285750">
              <a:buFont typeface="Arial" panose="020B0604020202020204" pitchFamily="34" charset="0"/>
              <a:buChar char="•"/>
            </a:pPr>
            <a:r>
              <a:rPr lang="en-US" dirty="0">
                <a:solidFill>
                  <a:schemeClr val="tx1"/>
                </a:solidFill>
              </a:rPr>
              <a:t>Downstream lane blockage</a:t>
            </a:r>
          </a:p>
          <a:p>
            <a:pPr marL="285750" indent="-285750">
              <a:buFont typeface="Arial" panose="020B0604020202020204" pitchFamily="34" charset="0"/>
              <a:buChar char="•"/>
            </a:pPr>
            <a:r>
              <a:rPr lang="en-US" dirty="0">
                <a:solidFill>
                  <a:schemeClr val="tx1"/>
                </a:solidFill>
              </a:rPr>
              <a:t>Sustained spillback</a:t>
            </a:r>
          </a:p>
          <a:p>
            <a:endParaRPr lang="en-US" b="1"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460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19-34 to 19-49</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6C7CD1DF-DE4D-4AD8-9523-7C3C742AFA6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210AEF0D-CEB1-4AC5-8E7B-998EA25204A5}"/>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8789CAB7-60E8-4041-810B-D099CDE21CA6}"/>
              </a:ext>
            </a:extLst>
          </p:cNvPr>
          <p:cNvGraphicFramePr>
            <a:graphicFrameLocks noGrp="1"/>
          </p:cNvGraphicFramePr>
          <p:nvPr>
            <p:extLst>
              <p:ext uri="{D42A27DB-BD31-4B8C-83A1-F6EECF244321}">
                <p14:modId xmlns:p14="http://schemas.microsoft.com/office/powerpoint/2010/main" val="2822563757"/>
              </p:ext>
            </p:extLst>
          </p:nvPr>
        </p:nvGraphicFramePr>
        <p:xfrm>
          <a:off x="4693727" y="4136010"/>
          <a:ext cx="7080931" cy="1854200"/>
        </p:xfrm>
        <a:graphic>
          <a:graphicData uri="http://schemas.openxmlformats.org/drawingml/2006/table">
            <a:tbl>
              <a:tblPr firstRow="1" bandRow="1">
                <a:tableStyleId>{5C22544A-7EE6-4342-B048-85BDC9FD1C3A}</a:tableStyleId>
              </a:tblPr>
              <a:tblGrid>
                <a:gridCol w="2115036">
                  <a:extLst>
                    <a:ext uri="{9D8B030D-6E8A-4147-A177-3AD203B41FA5}">
                      <a16:colId xmlns:a16="http://schemas.microsoft.com/office/drawing/2014/main" val="1713914045"/>
                    </a:ext>
                  </a:extLst>
                </a:gridCol>
                <a:gridCol w="1997612">
                  <a:extLst>
                    <a:ext uri="{9D8B030D-6E8A-4147-A177-3AD203B41FA5}">
                      <a16:colId xmlns:a16="http://schemas.microsoft.com/office/drawing/2014/main" val="2973808118"/>
                    </a:ext>
                  </a:extLst>
                </a:gridCol>
                <a:gridCol w="2968283">
                  <a:extLst>
                    <a:ext uri="{9D8B030D-6E8A-4147-A177-3AD203B41FA5}">
                      <a16:colId xmlns:a16="http://schemas.microsoft.com/office/drawing/2014/main" val="3232363713"/>
                    </a:ext>
                  </a:extLst>
                </a:gridCol>
              </a:tblGrid>
              <a:tr h="370840">
                <a:tc gridSpan="3">
                  <a:txBody>
                    <a:bodyPr/>
                    <a:lstStyle/>
                    <a:p>
                      <a:pPr algn="ctr"/>
                      <a:r>
                        <a:rPr lang="en-US" sz="1600" dirty="0"/>
                        <a:t> Lane width adjustment factor</a:t>
                      </a:r>
                    </a:p>
                  </a:txBody>
                  <a:tcPr/>
                </a:tc>
                <a:tc hMerge="1">
                  <a:txBody>
                    <a:bodyPr/>
                    <a:lstStyle/>
                    <a:p>
                      <a:pPr algn="ctr"/>
                      <a:endParaRPr lang="en-US" sz="1600" baseline="-25000" dirty="0"/>
                    </a:p>
                  </a:txBody>
                  <a:tcPr/>
                </a:tc>
                <a:tc hMerge="1">
                  <a:txBody>
                    <a:bodyPr/>
                    <a:lstStyle/>
                    <a:p>
                      <a:pPr algn="ctr"/>
                      <a:endParaRPr lang="en-US" sz="1600" dirty="0"/>
                    </a:p>
                  </a:txBody>
                  <a:tcPr/>
                </a:tc>
                <a:extLst>
                  <a:ext uri="{0D108BD9-81ED-4DB2-BD59-A6C34878D82A}">
                    <a16:rowId xmlns:a16="http://schemas.microsoft.com/office/drawing/2014/main" val="753650446"/>
                  </a:ext>
                </a:extLst>
              </a:tr>
              <a:tr h="370840">
                <a:tc>
                  <a:txBody>
                    <a:bodyPr/>
                    <a:lstStyle/>
                    <a:p>
                      <a:pPr algn="ctr"/>
                      <a:r>
                        <a:rPr lang="en-US" sz="1600" dirty="0"/>
                        <a:t>Average lane width (ft)</a:t>
                      </a:r>
                    </a:p>
                  </a:txBody>
                  <a:tcPr/>
                </a:tc>
                <a:tc>
                  <a:txBody>
                    <a:bodyPr/>
                    <a:lstStyle/>
                    <a:p>
                      <a:pPr algn="ctr"/>
                      <a:r>
                        <a:rPr lang="en-US" sz="1600" dirty="0"/>
                        <a:t>Adjustment factor </a:t>
                      </a:r>
                      <a:r>
                        <a:rPr lang="en-US" sz="1600" dirty="0" err="1"/>
                        <a:t>f</a:t>
                      </a:r>
                      <a:r>
                        <a:rPr lang="en-US" sz="1600" baseline="-25000" dirty="0" err="1"/>
                        <a:t>w</a:t>
                      </a:r>
                      <a:endParaRPr lang="en-US" sz="1600" baseline="-25000" dirty="0"/>
                    </a:p>
                  </a:txBody>
                  <a:tcPr/>
                </a:tc>
                <a:tc>
                  <a:txBody>
                    <a:bodyPr/>
                    <a:lstStyle/>
                    <a:p>
                      <a:pPr algn="ctr"/>
                      <a:r>
                        <a:rPr lang="en-US" sz="1600" dirty="0"/>
                        <a:t>Saturation flow rate (veh/hr)</a:t>
                      </a:r>
                    </a:p>
                  </a:txBody>
                  <a:tcPr/>
                </a:tc>
                <a:extLst>
                  <a:ext uri="{0D108BD9-81ED-4DB2-BD59-A6C34878D82A}">
                    <a16:rowId xmlns:a16="http://schemas.microsoft.com/office/drawing/2014/main" val="4255002698"/>
                  </a:ext>
                </a:extLst>
              </a:tr>
              <a:tr h="370840">
                <a:tc>
                  <a:txBody>
                    <a:bodyPr/>
                    <a:lstStyle/>
                    <a:p>
                      <a:pPr algn="ctr"/>
                      <a:r>
                        <a:rPr lang="en-US" sz="1600" dirty="0"/>
                        <a:t>&lt;10.0</a:t>
                      </a:r>
                    </a:p>
                  </a:txBody>
                  <a:tcPr/>
                </a:tc>
                <a:tc>
                  <a:txBody>
                    <a:bodyPr/>
                    <a:lstStyle/>
                    <a:p>
                      <a:pPr algn="ctr"/>
                      <a:r>
                        <a:rPr lang="en-US" sz="1600" dirty="0"/>
                        <a:t>0.96</a:t>
                      </a:r>
                    </a:p>
                  </a:txBody>
                  <a:tcPr/>
                </a:tc>
                <a:tc>
                  <a:txBody>
                    <a:bodyPr/>
                    <a:lstStyle/>
                    <a:p>
                      <a:pPr algn="ctr"/>
                      <a:r>
                        <a:rPr lang="en-US" sz="1600" dirty="0"/>
                        <a:t>1824</a:t>
                      </a:r>
                    </a:p>
                  </a:txBody>
                  <a:tcPr/>
                </a:tc>
                <a:extLst>
                  <a:ext uri="{0D108BD9-81ED-4DB2-BD59-A6C34878D82A}">
                    <a16:rowId xmlns:a16="http://schemas.microsoft.com/office/drawing/2014/main" val="1063050518"/>
                  </a:ext>
                </a:extLst>
              </a:tr>
              <a:tr h="370840">
                <a:tc>
                  <a:txBody>
                    <a:bodyPr/>
                    <a:lstStyle/>
                    <a:p>
                      <a:pPr algn="ctr"/>
                      <a:r>
                        <a:rPr lang="en-US" sz="1600" dirty="0"/>
                        <a:t>≥10.0 – 12.9</a:t>
                      </a:r>
                    </a:p>
                  </a:txBody>
                  <a:tcPr/>
                </a:tc>
                <a:tc>
                  <a:txBody>
                    <a:bodyPr/>
                    <a:lstStyle/>
                    <a:p>
                      <a:pPr algn="ctr"/>
                      <a:r>
                        <a:rPr lang="en-US" sz="1600" dirty="0"/>
                        <a:t>1.00</a:t>
                      </a:r>
                    </a:p>
                  </a:txBody>
                  <a:tcPr/>
                </a:tc>
                <a:tc>
                  <a:txBody>
                    <a:bodyPr/>
                    <a:lstStyle/>
                    <a:p>
                      <a:pPr algn="ctr"/>
                      <a:r>
                        <a:rPr lang="en-US" sz="1600" dirty="0"/>
                        <a:t>1900</a:t>
                      </a:r>
                    </a:p>
                  </a:txBody>
                  <a:tcPr/>
                </a:tc>
                <a:extLst>
                  <a:ext uri="{0D108BD9-81ED-4DB2-BD59-A6C34878D82A}">
                    <a16:rowId xmlns:a16="http://schemas.microsoft.com/office/drawing/2014/main" val="3254490510"/>
                  </a:ext>
                </a:extLst>
              </a:tr>
              <a:tr h="370840">
                <a:tc>
                  <a:txBody>
                    <a:bodyPr/>
                    <a:lstStyle/>
                    <a:p>
                      <a:pPr algn="ctr"/>
                      <a:r>
                        <a:rPr lang="en-US" sz="1600" dirty="0"/>
                        <a:t>&gt;12.9</a:t>
                      </a:r>
                    </a:p>
                  </a:txBody>
                  <a:tcPr/>
                </a:tc>
                <a:tc>
                  <a:txBody>
                    <a:bodyPr/>
                    <a:lstStyle/>
                    <a:p>
                      <a:pPr algn="ctr"/>
                      <a:r>
                        <a:rPr lang="en-US" sz="1600" dirty="0"/>
                        <a:t>1.04</a:t>
                      </a:r>
                    </a:p>
                  </a:txBody>
                  <a:tcPr/>
                </a:tc>
                <a:tc>
                  <a:txBody>
                    <a:bodyPr/>
                    <a:lstStyle/>
                    <a:p>
                      <a:pPr algn="ctr"/>
                      <a:r>
                        <a:rPr lang="en-US" sz="1600" dirty="0"/>
                        <a:t>1976</a:t>
                      </a:r>
                    </a:p>
                  </a:txBody>
                  <a:tcPr/>
                </a:tc>
                <a:extLst>
                  <a:ext uri="{0D108BD9-81ED-4DB2-BD59-A6C34878D82A}">
                    <a16:rowId xmlns:a16="http://schemas.microsoft.com/office/drawing/2014/main" val="946041998"/>
                  </a:ext>
                </a:extLst>
              </a:tr>
            </a:tbl>
          </a:graphicData>
        </a:graphic>
      </p:graphicFrame>
      <p:sp>
        <p:nvSpPr>
          <p:cNvPr id="44" name="Rectangle 43">
            <a:extLst>
              <a:ext uri="{FF2B5EF4-FFF2-40B4-BE49-F238E27FC236}">
                <a16:creationId xmlns:a16="http://schemas.microsoft.com/office/drawing/2014/main" id="{8DF81A60-D67F-49AF-9030-317AD7A3199E}"/>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FB936C9B-66E3-48A8-A581-D23088B4B2E2}"/>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615225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34606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Adjustments</a:t>
            </a:r>
          </a:p>
          <a:p>
            <a:pPr marL="285750" indent="-285750">
              <a:buFont typeface="Arial" panose="020B0604020202020204" pitchFamily="34" charset="0"/>
              <a:buChar char="•"/>
            </a:pPr>
            <a:r>
              <a:rPr lang="en-US" dirty="0">
                <a:solidFill>
                  <a:schemeClr val="tx1"/>
                </a:solidFill>
              </a:rPr>
              <a:t>Lane width</a:t>
            </a:r>
          </a:p>
          <a:p>
            <a:pPr marL="285750" indent="-285750">
              <a:buFont typeface="Arial" panose="020B0604020202020204" pitchFamily="34" charset="0"/>
              <a:buChar char="•"/>
            </a:pPr>
            <a:r>
              <a:rPr lang="en-US" b="1" dirty="0">
                <a:solidFill>
                  <a:schemeClr val="tx1"/>
                </a:solidFill>
              </a:rPr>
              <a:t>Heavy vehicles and grade</a:t>
            </a:r>
          </a:p>
          <a:p>
            <a:pPr marL="285750" indent="-285750">
              <a:buFont typeface="Arial" panose="020B0604020202020204" pitchFamily="34" charset="0"/>
              <a:buChar char="•"/>
            </a:pPr>
            <a:r>
              <a:rPr lang="en-US" dirty="0">
                <a:solidFill>
                  <a:schemeClr val="tx1"/>
                </a:solidFill>
              </a:rPr>
              <a:t>Parking lane and parking activity</a:t>
            </a:r>
          </a:p>
          <a:p>
            <a:pPr marL="285750" indent="-285750">
              <a:buFont typeface="Arial" panose="020B0604020202020204" pitchFamily="34" charset="0"/>
              <a:buChar char="•"/>
            </a:pPr>
            <a:r>
              <a:rPr lang="en-US" dirty="0">
                <a:solidFill>
                  <a:schemeClr val="tx1"/>
                </a:solidFill>
              </a:rPr>
              <a:t>Bus blockage</a:t>
            </a:r>
          </a:p>
          <a:p>
            <a:pPr marL="285750" indent="-285750">
              <a:buFont typeface="Arial" panose="020B0604020202020204" pitchFamily="34" charset="0"/>
              <a:buChar char="•"/>
            </a:pPr>
            <a:r>
              <a:rPr lang="en-US" dirty="0">
                <a:solidFill>
                  <a:schemeClr val="tx1"/>
                </a:solidFill>
              </a:rPr>
              <a:t>Area type</a:t>
            </a:r>
          </a:p>
          <a:p>
            <a:pPr marL="285750" indent="-285750">
              <a:buFont typeface="Arial" panose="020B0604020202020204" pitchFamily="34" charset="0"/>
              <a:buChar char="•"/>
            </a:pPr>
            <a:r>
              <a:rPr lang="en-US" dirty="0">
                <a:solidFill>
                  <a:schemeClr val="tx1"/>
                </a:solidFill>
              </a:rPr>
              <a:t>Lane utilization</a:t>
            </a:r>
          </a:p>
          <a:p>
            <a:pPr marL="285750" indent="-285750">
              <a:buFont typeface="Arial" panose="020B0604020202020204" pitchFamily="34" charset="0"/>
              <a:buChar char="•"/>
            </a:pPr>
            <a:r>
              <a:rPr lang="en-US" dirty="0">
                <a:solidFill>
                  <a:schemeClr val="tx1"/>
                </a:solidFill>
              </a:rPr>
              <a:t>Left-turn vehicles</a:t>
            </a:r>
          </a:p>
          <a:p>
            <a:pPr marL="285750" indent="-285750">
              <a:buFont typeface="Arial" panose="020B0604020202020204" pitchFamily="34" charset="0"/>
              <a:buChar char="•"/>
            </a:pPr>
            <a:r>
              <a:rPr lang="en-US" dirty="0">
                <a:solidFill>
                  <a:schemeClr val="tx1"/>
                </a:solidFill>
              </a:rPr>
              <a:t>Right-turn vehicles</a:t>
            </a:r>
          </a:p>
          <a:p>
            <a:pPr marL="285750" indent="-285750">
              <a:buFont typeface="Arial" panose="020B0604020202020204" pitchFamily="34" charset="0"/>
              <a:buChar char="•"/>
            </a:pPr>
            <a:r>
              <a:rPr lang="en-US" dirty="0">
                <a:solidFill>
                  <a:schemeClr val="tx1"/>
                </a:solidFill>
              </a:rPr>
              <a:t>Work zone presence</a:t>
            </a:r>
          </a:p>
          <a:p>
            <a:pPr marL="285750" indent="-285750">
              <a:buFont typeface="Arial" panose="020B0604020202020204" pitchFamily="34" charset="0"/>
              <a:buChar char="•"/>
            </a:pPr>
            <a:r>
              <a:rPr lang="en-US" dirty="0">
                <a:solidFill>
                  <a:schemeClr val="tx1"/>
                </a:solidFill>
              </a:rPr>
              <a:t>Downstream lane blockage</a:t>
            </a:r>
          </a:p>
          <a:p>
            <a:pPr marL="285750" indent="-285750">
              <a:buFont typeface="Arial" panose="020B0604020202020204" pitchFamily="34" charset="0"/>
              <a:buChar char="•"/>
            </a:pPr>
            <a:r>
              <a:rPr lang="en-US" dirty="0">
                <a:solidFill>
                  <a:schemeClr val="tx1"/>
                </a:solidFill>
              </a:rPr>
              <a:t>Sustained spillback</a:t>
            </a:r>
          </a:p>
          <a:p>
            <a:endParaRPr lang="en-US" b="1"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460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19-34 to 19-49</a:t>
            </a: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6C7CD1DF-DE4D-4AD8-9523-7C3C742AFA6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210AEF0D-CEB1-4AC5-8E7B-998EA25204A5}"/>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B2C3FDC-9907-4D7A-821F-3157FAD519DC}"/>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212AF87A-526C-4308-96A8-256535DE45F1}"/>
              </a:ext>
            </a:extLst>
          </p:cNvPr>
          <p:cNvPicPr>
            <a:picLocks noChangeAspect="1"/>
          </p:cNvPicPr>
          <p:nvPr/>
        </p:nvPicPr>
        <p:blipFill>
          <a:blip r:embed="rId3"/>
          <a:stretch>
            <a:fillRect/>
          </a:stretch>
        </p:blipFill>
        <p:spPr>
          <a:xfrm>
            <a:off x="4742198" y="1124060"/>
            <a:ext cx="7036185" cy="5112730"/>
          </a:xfrm>
          <a:prstGeom prst="rect">
            <a:avLst/>
          </a:prstGeom>
        </p:spPr>
      </p:pic>
      <p:pic>
        <p:nvPicPr>
          <p:cNvPr id="3" name="Picture 2">
            <a:extLst>
              <a:ext uri="{FF2B5EF4-FFF2-40B4-BE49-F238E27FC236}">
                <a16:creationId xmlns:a16="http://schemas.microsoft.com/office/drawing/2014/main" id="{ECD16692-F567-4D68-916B-8400F960F6FE}"/>
              </a:ext>
            </a:extLst>
          </p:cNvPr>
          <p:cNvPicPr>
            <a:picLocks noChangeAspect="1"/>
          </p:cNvPicPr>
          <p:nvPr/>
        </p:nvPicPr>
        <p:blipFill>
          <a:blip r:embed="rId4"/>
          <a:stretch>
            <a:fillRect/>
          </a:stretch>
        </p:blipFill>
        <p:spPr>
          <a:xfrm>
            <a:off x="10548594" y="5293128"/>
            <a:ext cx="1502649" cy="1444035"/>
          </a:xfrm>
          <a:prstGeom prst="rect">
            <a:avLst/>
          </a:prstGeom>
          <a:ln w="44450">
            <a:solidFill>
              <a:schemeClr val="accent5"/>
            </a:solidFill>
          </a:ln>
        </p:spPr>
      </p:pic>
      <p:sp>
        <p:nvSpPr>
          <p:cNvPr id="2" name="TextBox 1">
            <a:extLst>
              <a:ext uri="{FF2B5EF4-FFF2-40B4-BE49-F238E27FC236}">
                <a16:creationId xmlns:a16="http://schemas.microsoft.com/office/drawing/2014/main" id="{C93A6928-B251-4A78-ACE0-0FF857A10B5A}"/>
              </a:ext>
            </a:extLst>
          </p:cNvPr>
          <p:cNvSpPr txBox="1"/>
          <p:nvPr/>
        </p:nvSpPr>
        <p:spPr>
          <a:xfrm>
            <a:off x="5975287" y="3859769"/>
            <a:ext cx="2471596" cy="646331"/>
          </a:xfrm>
          <a:prstGeom prst="rect">
            <a:avLst/>
          </a:prstGeom>
          <a:noFill/>
        </p:spPr>
        <p:txBody>
          <a:bodyPr wrap="square" rtlCol="0">
            <a:spAutoFit/>
          </a:bodyPr>
          <a:lstStyle/>
          <a:p>
            <a:r>
              <a:rPr lang="en-US" dirty="0">
                <a:solidFill>
                  <a:srgbClr val="FF0000"/>
                </a:solidFill>
              </a:rPr>
              <a:t>**Check out or range issue</a:t>
            </a:r>
          </a:p>
        </p:txBody>
      </p:sp>
    </p:spTree>
    <p:extLst>
      <p:ext uri="{BB962C8B-B14F-4D97-AF65-F5344CB8AC3E}">
        <p14:creationId xmlns:p14="http://schemas.microsoft.com/office/powerpoint/2010/main" val="285496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67969"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sp>
        <p:nvSpPr>
          <p:cNvPr id="6" name="Rectangle 5">
            <a:extLst>
              <a:ext uri="{FF2B5EF4-FFF2-40B4-BE49-F238E27FC236}">
                <a16:creationId xmlns:a16="http://schemas.microsoft.com/office/drawing/2014/main" id="{074CACFB-BF89-4628-AD84-4B835B2DE7A3}"/>
              </a:ext>
            </a:extLst>
          </p:cNvPr>
          <p:cNvSpPr/>
          <p:nvPr/>
        </p:nvSpPr>
        <p:spPr>
          <a:xfrm>
            <a:off x="65988" y="75414"/>
            <a:ext cx="1974069" cy="1866508"/>
          </a:xfrm>
          <a:prstGeom prst="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15AA4C0-7EE5-42AA-901D-8A47C596AC07}"/>
              </a:ext>
            </a:extLst>
          </p:cNvPr>
          <p:cNvSpPr/>
          <p:nvPr/>
        </p:nvSpPr>
        <p:spPr>
          <a:xfrm>
            <a:off x="4671390" y="182878"/>
            <a:ext cx="7310077" cy="12499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Preparation</a:t>
            </a:r>
          </a:p>
          <a:p>
            <a:pPr marL="285750" indent="-285750">
              <a:buFont typeface="Arial" panose="020B0604020202020204" pitchFamily="34" charset="0"/>
              <a:buChar char="•"/>
            </a:pPr>
            <a:r>
              <a:rPr lang="en-US" dirty="0">
                <a:solidFill>
                  <a:schemeClr val="tx1"/>
                </a:solidFill>
              </a:rPr>
              <a:t>What are the concepts that you must understand to be able to apply the HCM method and interpret the results that it produces?</a:t>
            </a:r>
          </a:p>
          <a:p>
            <a:pPr marL="285750" indent="-285750">
              <a:buFont typeface="Arial" panose="020B0604020202020204" pitchFamily="34" charset="0"/>
              <a:buChar char="•"/>
            </a:pPr>
            <a:r>
              <a:rPr lang="en-US" dirty="0">
                <a:solidFill>
                  <a:schemeClr val="tx1"/>
                </a:solidFill>
              </a:rPr>
              <a:t>What are the data that you need to apply the HCM </a:t>
            </a:r>
            <a:r>
              <a:rPr lang="en-US" dirty="0" err="1">
                <a:solidFill>
                  <a:schemeClr val="tx1"/>
                </a:solidFill>
              </a:rPr>
              <a:t>methode</a:t>
            </a:r>
            <a:r>
              <a:rPr lang="en-US" dirty="0">
                <a:solidFill>
                  <a:schemeClr val="tx1"/>
                </a:solidFill>
              </a:rPr>
              <a:t>?</a:t>
            </a:r>
          </a:p>
          <a:p>
            <a:endParaRPr lang="en-US" b="1" dirty="0">
              <a:solidFill>
                <a:schemeClr val="tx1"/>
              </a:solidFill>
            </a:endParaRPr>
          </a:p>
        </p:txBody>
      </p:sp>
      <p:pic>
        <p:nvPicPr>
          <p:cNvPr id="3" name="Picture 2">
            <a:extLst>
              <a:ext uri="{FF2B5EF4-FFF2-40B4-BE49-F238E27FC236}">
                <a16:creationId xmlns:a16="http://schemas.microsoft.com/office/drawing/2014/main" id="{2E605210-7206-4F34-BB7B-87E072CA6013}"/>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1958208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F30D39-1555-4FBB-9AE3-354F6DCBAEC5}"/>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Measure saturation headway</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Start-up lost time</a:t>
            </a:r>
          </a:p>
        </p:txBody>
      </p:sp>
      <p:sp>
        <p:nvSpPr>
          <p:cNvPr id="3" name="Rectangle: Rounded Corners 2">
            <a:extLst>
              <a:ext uri="{FF2B5EF4-FFF2-40B4-BE49-F238E27FC236}">
                <a16:creationId xmlns:a16="http://schemas.microsoft.com/office/drawing/2014/main" id="{C345FB94-DF96-4DDF-847C-763089E7F2C8}"/>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Saturation flow rate</a:t>
            </a:r>
          </a:p>
          <a:p>
            <a:pPr algn="ctr"/>
            <a:r>
              <a:rPr lang="en-US" dirty="0">
                <a:solidFill>
                  <a:schemeClr val="tx1"/>
                </a:solidFill>
              </a:rPr>
              <a:t>13. Saturation headway</a:t>
            </a:r>
          </a:p>
        </p:txBody>
      </p:sp>
      <p:sp>
        <p:nvSpPr>
          <p:cNvPr id="4" name="Rectangle 3">
            <a:extLst>
              <a:ext uri="{FF2B5EF4-FFF2-40B4-BE49-F238E27FC236}">
                <a16:creationId xmlns:a16="http://schemas.microsoft.com/office/drawing/2014/main" id="{5C95D908-D00D-44EA-A279-5C06A88FA985}"/>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7" name="Picture 6">
            <a:extLst>
              <a:ext uri="{FF2B5EF4-FFF2-40B4-BE49-F238E27FC236}">
                <a16:creationId xmlns:a16="http://schemas.microsoft.com/office/drawing/2014/main" id="{00EF48F0-B3EB-45F6-A0B0-7D1B9ADD3D55}"/>
              </a:ext>
            </a:extLst>
          </p:cNvPr>
          <p:cNvPicPr>
            <a:picLocks noChangeAspect="1"/>
          </p:cNvPicPr>
          <p:nvPr/>
        </p:nvPicPr>
        <p:blipFill>
          <a:blip r:embed="rId3"/>
          <a:stretch>
            <a:fillRect/>
          </a:stretch>
        </p:blipFill>
        <p:spPr>
          <a:xfrm>
            <a:off x="3867869" y="166705"/>
            <a:ext cx="7338994" cy="5630780"/>
          </a:xfrm>
          <a:prstGeom prst="rect">
            <a:avLst/>
          </a:prstGeom>
          <a:solidFill>
            <a:schemeClr val="bg1"/>
          </a:solidFill>
        </p:spPr>
      </p:pic>
      <p:pic>
        <p:nvPicPr>
          <p:cNvPr id="2" name="Picture 1">
            <a:extLst>
              <a:ext uri="{FF2B5EF4-FFF2-40B4-BE49-F238E27FC236}">
                <a16:creationId xmlns:a16="http://schemas.microsoft.com/office/drawing/2014/main" id="{7D821B13-D852-460D-8327-94023496AF43}"/>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005643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80976E1-2A91-40F6-AE6E-1C25BFF2A1D8}"/>
                  </a:ext>
                </a:extLst>
              </p:cNvPr>
              <p:cNvSpPr/>
              <p:nvPr/>
            </p:nvSpPr>
            <p:spPr>
              <a:xfrm>
                <a:off x="4671391" y="182878"/>
                <a:ext cx="4572000" cy="6460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Proportion arriving during green (method 1)</a:t>
                </a: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𝑝</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m:t>
                          </m:r>
                        </m:e>
                      </m:d>
                    </m:oMath>
                  </m:oMathPara>
                </a14:m>
                <a:endParaRPr lang="en-US" dirty="0">
                  <a:solidFill>
                    <a:schemeClr val="tx1"/>
                  </a:solidFill>
                </a:endParaRPr>
              </a:p>
            </p:txBody>
          </p:sp>
        </mc:Choice>
        <mc:Fallback xmlns="">
          <p:sp>
            <p:nvSpPr>
              <p:cNvPr id="29" name="Rectangle 28">
                <a:extLst>
                  <a:ext uri="{FF2B5EF4-FFF2-40B4-BE49-F238E27FC236}">
                    <a16:creationId xmlns:a16="http://schemas.microsoft.com/office/drawing/2014/main" id="{F80976E1-2A91-40F6-AE6E-1C25BFF2A1D8}"/>
                  </a:ext>
                </a:extLst>
              </p:cNvPr>
              <p:cNvSpPr>
                <a:spLocks noRot="1" noChangeAspect="1" noMove="1" noResize="1" noEditPoints="1" noAdjustHandles="1" noChangeArrowheads="1" noChangeShapeType="1" noTextEdit="1"/>
              </p:cNvSpPr>
              <p:nvPr/>
            </p:nvSpPr>
            <p:spPr>
              <a:xfrm>
                <a:off x="4671391" y="182878"/>
                <a:ext cx="4572000" cy="646046"/>
              </a:xfrm>
              <a:prstGeom prst="rect">
                <a:avLst/>
              </a:prstGeom>
              <a:blipFill>
                <a:blip r:embed="rId3"/>
                <a:stretch>
                  <a:fillRect l="-931" t="-3704" b="-6481"/>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 19-49</a:t>
            </a:r>
            <a:endParaRPr lang="en-US" b="1" dirty="0">
              <a:solidFill>
                <a:schemeClr val="tx1"/>
              </a:solidFill>
            </a:endParaRPr>
          </a:p>
        </p:txBody>
      </p:sp>
      <p:sp>
        <p:nvSpPr>
          <p:cNvPr id="32" name="Rectangle: Rounded Corners 31">
            <a:extLst>
              <a:ext uri="{FF2B5EF4-FFF2-40B4-BE49-F238E27FC236}">
                <a16:creationId xmlns:a16="http://schemas.microsoft.com/office/drawing/2014/main" id="{CBE30DC6-1614-43E8-97EE-C0579C1039D7}"/>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4" name="Straight Arrow Connector 33">
            <a:extLst>
              <a:ext uri="{FF2B5EF4-FFF2-40B4-BE49-F238E27FC236}">
                <a16:creationId xmlns:a16="http://schemas.microsoft.com/office/drawing/2014/main" id="{01714443-D784-4095-B6FF-E61D216CA6D0}"/>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9767060-E417-4672-927E-E2F9F5162EF7}"/>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6" name="Picture 5">
            <a:extLst>
              <a:ext uri="{FF2B5EF4-FFF2-40B4-BE49-F238E27FC236}">
                <a16:creationId xmlns:a16="http://schemas.microsoft.com/office/drawing/2014/main" id="{B28F3837-CC06-406A-93FE-9AB74D37AC72}"/>
              </a:ext>
            </a:extLst>
          </p:cNvPr>
          <p:cNvPicPr>
            <a:picLocks noChangeAspect="1"/>
          </p:cNvPicPr>
          <p:nvPr/>
        </p:nvPicPr>
        <p:blipFill>
          <a:blip r:embed="rId4"/>
          <a:stretch>
            <a:fillRect/>
          </a:stretch>
        </p:blipFill>
        <p:spPr>
          <a:xfrm>
            <a:off x="4647867" y="982934"/>
            <a:ext cx="7395044" cy="5376326"/>
          </a:xfrm>
          <a:prstGeom prst="rect">
            <a:avLst/>
          </a:prstGeom>
        </p:spPr>
      </p:pic>
      <p:cxnSp>
        <p:nvCxnSpPr>
          <p:cNvPr id="10" name="Straight Connector 9">
            <a:extLst>
              <a:ext uri="{FF2B5EF4-FFF2-40B4-BE49-F238E27FC236}">
                <a16:creationId xmlns:a16="http://schemas.microsoft.com/office/drawing/2014/main" id="{F1D2E3EC-D6C9-489C-ACB5-8AAE23DD3719}"/>
              </a:ext>
            </a:extLst>
          </p:cNvPr>
          <p:cNvCxnSpPr/>
          <p:nvPr/>
        </p:nvCxnSpPr>
        <p:spPr>
          <a:xfrm flipV="1">
            <a:off x="8581292" y="3221249"/>
            <a:ext cx="0" cy="20833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8691ED0-C97A-4EAB-BA40-7E059624ADC6}"/>
              </a:ext>
            </a:extLst>
          </p:cNvPr>
          <p:cNvCxnSpPr>
            <a:cxnSpLocks/>
          </p:cNvCxnSpPr>
          <p:nvPr/>
        </p:nvCxnSpPr>
        <p:spPr>
          <a:xfrm flipH="1">
            <a:off x="5416062" y="1862756"/>
            <a:ext cx="52770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DB7AEA-3D0A-48A5-9279-C50BD5F26269}"/>
              </a:ext>
            </a:extLst>
          </p:cNvPr>
          <p:cNvCxnSpPr>
            <a:cxnSpLocks/>
          </p:cNvCxnSpPr>
          <p:nvPr/>
        </p:nvCxnSpPr>
        <p:spPr>
          <a:xfrm flipV="1">
            <a:off x="10693117" y="1862756"/>
            <a:ext cx="0" cy="34418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00FEBE-5867-43CF-82C8-8D804E80A78A}"/>
              </a:ext>
            </a:extLst>
          </p:cNvPr>
          <p:cNvCxnSpPr>
            <a:cxnSpLocks/>
          </p:cNvCxnSpPr>
          <p:nvPr/>
        </p:nvCxnSpPr>
        <p:spPr>
          <a:xfrm flipH="1">
            <a:off x="5416062" y="3221249"/>
            <a:ext cx="31652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882E4D-11E0-4579-9DD1-EA9981924E0B}"/>
              </a:ext>
            </a:extLst>
          </p:cNvPr>
          <p:cNvPicPr>
            <a:picLocks noChangeAspect="1"/>
          </p:cNvPicPr>
          <p:nvPr/>
        </p:nvPicPr>
        <p:blipFill>
          <a:blip r:embed="rId5"/>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658872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7"/>
            <a:ext cx="4572000" cy="9003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Proportion arriving during green (method 2)</a:t>
            </a:r>
          </a:p>
          <a:p>
            <a:pPr marL="285750" indent="-285750">
              <a:buFont typeface="Arial" panose="020B0604020202020204" pitchFamily="34" charset="0"/>
              <a:buChar char="•"/>
            </a:pPr>
            <a:r>
              <a:rPr lang="en-US" dirty="0">
                <a:solidFill>
                  <a:schemeClr val="tx1"/>
                </a:solidFill>
              </a:rPr>
              <a:t>Discharge flow profile</a:t>
            </a:r>
          </a:p>
          <a:p>
            <a:pPr marL="285750" indent="-285750">
              <a:buFont typeface="Arial" panose="020B0604020202020204" pitchFamily="34" charset="0"/>
              <a:buChar char="•"/>
            </a:pPr>
            <a:r>
              <a:rPr lang="en-US" dirty="0">
                <a:solidFill>
                  <a:schemeClr val="tx1"/>
                </a:solidFill>
              </a:rPr>
              <a:t>Estimated arrival flow profile</a:t>
            </a: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9003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30-7 to 30-8</a:t>
            </a:r>
          </a:p>
          <a:p>
            <a:pPr marL="285750" indent="-285750">
              <a:buFont typeface="Arial" panose="020B0604020202020204" pitchFamily="34" charset="0"/>
              <a:buChar char="•"/>
            </a:pPr>
            <a:r>
              <a:rPr lang="en-US" dirty="0">
                <a:solidFill>
                  <a:schemeClr val="tx1"/>
                </a:solidFill>
              </a:rPr>
              <a:t>pp. 30-8 to 30-10</a:t>
            </a:r>
          </a:p>
          <a:p>
            <a:endParaRPr lang="en-US" b="1" dirty="0">
              <a:solidFill>
                <a:schemeClr val="tx1"/>
              </a:solidFill>
            </a:endParaRPr>
          </a:p>
        </p:txBody>
      </p:sp>
      <p:sp>
        <p:nvSpPr>
          <p:cNvPr id="32" name="Rectangle: Rounded Corners 31">
            <a:extLst>
              <a:ext uri="{FF2B5EF4-FFF2-40B4-BE49-F238E27FC236}">
                <a16:creationId xmlns:a16="http://schemas.microsoft.com/office/drawing/2014/main" id="{CBE30DC6-1614-43E8-97EE-C0579C1039D7}"/>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4" name="Straight Arrow Connector 33">
            <a:extLst>
              <a:ext uri="{FF2B5EF4-FFF2-40B4-BE49-F238E27FC236}">
                <a16:creationId xmlns:a16="http://schemas.microsoft.com/office/drawing/2014/main" id="{01714443-D784-4095-B6FF-E61D216CA6D0}"/>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CF2BFFB-8325-4C28-8E7E-64F01107BF50}"/>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EAA1305E-0485-47FE-8F97-6C6CBD5FE7A7}"/>
              </a:ext>
            </a:extLst>
          </p:cNvPr>
          <p:cNvPicPr>
            <a:picLocks noChangeAspect="1"/>
          </p:cNvPicPr>
          <p:nvPr/>
        </p:nvPicPr>
        <p:blipFill>
          <a:blip r:embed="rId2"/>
          <a:stretch>
            <a:fillRect/>
          </a:stretch>
        </p:blipFill>
        <p:spPr>
          <a:xfrm>
            <a:off x="4621151" y="1469849"/>
            <a:ext cx="7520609" cy="4320057"/>
          </a:xfrm>
          <a:prstGeom prst="rect">
            <a:avLst/>
          </a:prstGeom>
        </p:spPr>
      </p:pic>
      <p:pic>
        <p:nvPicPr>
          <p:cNvPr id="4" name="Picture 3">
            <a:extLst>
              <a:ext uri="{FF2B5EF4-FFF2-40B4-BE49-F238E27FC236}">
                <a16:creationId xmlns:a16="http://schemas.microsoft.com/office/drawing/2014/main" id="{0B083C3A-BD03-4767-A3C0-11B9D352B606}"/>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400094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9A6475-675A-49FF-BF09-82728F887799}"/>
              </a:ext>
            </a:extLst>
          </p:cNvPr>
          <p:cNvPicPr>
            <a:picLocks noChangeAspect="1"/>
          </p:cNvPicPr>
          <p:nvPr/>
        </p:nvPicPr>
        <p:blipFill>
          <a:blip r:embed="rId2"/>
          <a:stretch>
            <a:fillRect/>
          </a:stretch>
        </p:blipFill>
        <p:spPr>
          <a:xfrm>
            <a:off x="3845877" y="197776"/>
            <a:ext cx="8140310" cy="5668451"/>
          </a:xfrm>
          <a:prstGeom prst="rect">
            <a:avLst/>
          </a:prstGeom>
        </p:spPr>
      </p:pic>
      <p:sp>
        <p:nvSpPr>
          <p:cNvPr id="8" name="Rectangle 7">
            <a:extLst>
              <a:ext uri="{FF2B5EF4-FFF2-40B4-BE49-F238E27FC236}">
                <a16:creationId xmlns:a16="http://schemas.microsoft.com/office/drawing/2014/main" id="{63F30D39-1555-4FBB-9AE3-354F6DCBAEC5}"/>
              </a:ext>
            </a:extLst>
          </p:cNvPr>
          <p:cNvSpPr/>
          <p:nvPr/>
        </p:nvSpPr>
        <p:spPr>
          <a:xfrm>
            <a:off x="82459" y="1734797"/>
            <a:ext cx="3508466" cy="22910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arrival flow profile diagram</a:t>
            </a:r>
          </a:p>
          <a:p>
            <a:pPr marL="285750" indent="-285750">
              <a:buFont typeface="Arial" panose="020B0604020202020204" pitchFamily="34" charset="0"/>
              <a:buChar char="•"/>
            </a:pPr>
            <a:r>
              <a:rPr lang="en-US" dirty="0">
                <a:solidFill>
                  <a:schemeClr val="tx1"/>
                </a:solidFill>
              </a:rPr>
              <a:t>Use resulting QAP to compute delay</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Offset</a:t>
            </a:r>
          </a:p>
        </p:txBody>
      </p:sp>
      <p:sp>
        <p:nvSpPr>
          <p:cNvPr id="3" name="Rectangle: Rounded Corners 2">
            <a:extLst>
              <a:ext uri="{FF2B5EF4-FFF2-40B4-BE49-F238E27FC236}">
                <a16:creationId xmlns:a16="http://schemas.microsoft.com/office/drawing/2014/main" id="{C345FB94-DF96-4DDF-847C-763089E7F2C8}"/>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11. Non-uniform arrivals</a:t>
            </a:r>
          </a:p>
        </p:txBody>
      </p:sp>
      <p:sp>
        <p:nvSpPr>
          <p:cNvPr id="4" name="Rectangle 3">
            <a:extLst>
              <a:ext uri="{FF2B5EF4-FFF2-40B4-BE49-F238E27FC236}">
                <a16:creationId xmlns:a16="http://schemas.microsoft.com/office/drawing/2014/main" id="{5C95D908-D00D-44EA-A279-5C06A88FA985}"/>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2" name="Picture 1">
            <a:extLst>
              <a:ext uri="{FF2B5EF4-FFF2-40B4-BE49-F238E27FC236}">
                <a16:creationId xmlns:a16="http://schemas.microsoft.com/office/drawing/2014/main" id="{0EE9085E-BB11-480D-903B-39252D14F7BD}"/>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4217517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215838-AD1D-46EF-85AA-41AD41DF5E4A}"/>
              </a:ext>
            </a:extLst>
          </p:cNvPr>
          <p:cNvPicPr>
            <a:picLocks noChangeAspect="1"/>
          </p:cNvPicPr>
          <p:nvPr/>
        </p:nvPicPr>
        <p:blipFill>
          <a:blip r:embed="rId2"/>
          <a:stretch>
            <a:fillRect/>
          </a:stretch>
        </p:blipFill>
        <p:spPr>
          <a:xfrm>
            <a:off x="3789704" y="163000"/>
            <a:ext cx="8190251" cy="5703227"/>
          </a:xfrm>
          <a:prstGeom prst="rect">
            <a:avLst/>
          </a:prstGeom>
        </p:spPr>
      </p:pic>
      <p:sp>
        <p:nvSpPr>
          <p:cNvPr id="3" name="Rectangle 2">
            <a:extLst>
              <a:ext uri="{FF2B5EF4-FFF2-40B4-BE49-F238E27FC236}">
                <a16:creationId xmlns:a16="http://schemas.microsoft.com/office/drawing/2014/main" id="{801C83E7-08C3-4940-8718-0F2DA645FCBF}"/>
              </a:ext>
            </a:extLst>
          </p:cNvPr>
          <p:cNvSpPr/>
          <p:nvPr/>
        </p:nvSpPr>
        <p:spPr>
          <a:xfrm>
            <a:off x="82459" y="1734790"/>
            <a:ext cx="3508466" cy="259588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arrival flow profile diagram</a:t>
            </a:r>
          </a:p>
          <a:p>
            <a:pPr marL="285750" indent="-285750">
              <a:buFont typeface="Arial" panose="020B0604020202020204" pitchFamily="34" charset="0"/>
              <a:buChar char="•"/>
            </a:pPr>
            <a:r>
              <a:rPr lang="en-US" dirty="0">
                <a:solidFill>
                  <a:schemeClr val="tx1"/>
                </a:solidFill>
              </a:rPr>
              <a:t>Use resulting QAP to compute delay</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Departure flow profile</a:t>
            </a:r>
          </a:p>
          <a:p>
            <a:pPr marL="285750" indent="-285750">
              <a:buFont typeface="Arial" panose="020B0604020202020204" pitchFamily="34" charset="0"/>
              <a:buChar char="•"/>
            </a:pPr>
            <a:r>
              <a:rPr lang="en-US" dirty="0">
                <a:solidFill>
                  <a:schemeClr val="tx1"/>
                </a:solidFill>
              </a:rPr>
              <a:t>Arrival flow pattern</a:t>
            </a:r>
          </a:p>
        </p:txBody>
      </p:sp>
      <p:sp>
        <p:nvSpPr>
          <p:cNvPr id="4" name="Rectangle: Rounded Corners 3">
            <a:extLst>
              <a:ext uri="{FF2B5EF4-FFF2-40B4-BE49-F238E27FC236}">
                <a16:creationId xmlns:a16="http://schemas.microsoft.com/office/drawing/2014/main" id="{25345C92-AFE7-47CD-A144-51C61BF8077A}"/>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11. Non-uniform arrivals</a:t>
            </a:r>
          </a:p>
        </p:txBody>
      </p:sp>
      <p:sp>
        <p:nvSpPr>
          <p:cNvPr id="5" name="Rectangle 4">
            <a:extLst>
              <a:ext uri="{FF2B5EF4-FFF2-40B4-BE49-F238E27FC236}">
                <a16:creationId xmlns:a16="http://schemas.microsoft.com/office/drawing/2014/main" id="{4D0ACCD7-77C5-41A0-89B5-C8E260E4C64A}"/>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8" name="Picture 7">
            <a:extLst>
              <a:ext uri="{FF2B5EF4-FFF2-40B4-BE49-F238E27FC236}">
                <a16:creationId xmlns:a16="http://schemas.microsoft.com/office/drawing/2014/main" id="{389A9DC9-4620-448C-85BA-8F3EB1AC0A43}"/>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08262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A0FC18-ADA9-4B29-B0AD-B09AFB171276}"/>
              </a:ext>
            </a:extLst>
          </p:cNvPr>
          <p:cNvSpPr/>
          <p:nvPr/>
        </p:nvSpPr>
        <p:spPr>
          <a:xfrm>
            <a:off x="82459" y="1687659"/>
            <a:ext cx="3508466" cy="310097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arrival flow profile diagram</a:t>
            </a:r>
          </a:p>
          <a:p>
            <a:pPr marL="285750" indent="-285750">
              <a:buFont typeface="Arial" panose="020B0604020202020204" pitchFamily="34" charset="0"/>
              <a:buChar char="•"/>
            </a:pPr>
            <a:r>
              <a:rPr lang="en-US" dirty="0">
                <a:solidFill>
                  <a:schemeClr val="tx1"/>
                </a:solidFill>
              </a:rPr>
              <a:t>Use resulting QAP to compute delay</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Departure flow profile</a:t>
            </a:r>
          </a:p>
          <a:p>
            <a:pPr marL="285750" indent="-285750">
              <a:buFont typeface="Arial" panose="020B0604020202020204" pitchFamily="34" charset="0"/>
              <a:buChar char="•"/>
            </a:pPr>
            <a:r>
              <a:rPr lang="en-US" dirty="0">
                <a:solidFill>
                  <a:schemeClr val="tx1"/>
                </a:solidFill>
              </a:rPr>
              <a:t>Arrival flow pattern</a:t>
            </a:r>
          </a:p>
          <a:p>
            <a:pPr marL="285750" indent="-285750">
              <a:buFont typeface="Arial" panose="020B0604020202020204" pitchFamily="34" charset="0"/>
              <a:buChar char="•"/>
            </a:pPr>
            <a:r>
              <a:rPr lang="en-US" dirty="0">
                <a:solidFill>
                  <a:schemeClr val="tx1"/>
                </a:solidFill>
              </a:rPr>
              <a:t>Predicted flow rate at downstream intersection</a:t>
            </a:r>
          </a:p>
        </p:txBody>
      </p:sp>
      <p:pic>
        <p:nvPicPr>
          <p:cNvPr id="3" name="Picture 2">
            <a:extLst>
              <a:ext uri="{FF2B5EF4-FFF2-40B4-BE49-F238E27FC236}">
                <a16:creationId xmlns:a16="http://schemas.microsoft.com/office/drawing/2014/main" id="{E319CA20-74FE-4B7D-9207-C4119811DE29}"/>
              </a:ext>
            </a:extLst>
          </p:cNvPr>
          <p:cNvPicPr>
            <a:picLocks noChangeAspect="1"/>
          </p:cNvPicPr>
          <p:nvPr/>
        </p:nvPicPr>
        <p:blipFill>
          <a:blip r:embed="rId2"/>
          <a:stretch>
            <a:fillRect/>
          </a:stretch>
        </p:blipFill>
        <p:spPr>
          <a:xfrm>
            <a:off x="3719365" y="163001"/>
            <a:ext cx="7436315" cy="601762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9DEF8D-D23B-414E-90D1-164D70AEA9F5}"/>
                  </a:ext>
                </a:extLst>
              </p:cNvPr>
              <p:cNvSpPr txBox="1"/>
              <p:nvPr/>
            </p:nvSpPr>
            <p:spPr>
              <a:xfrm>
                <a:off x="5756366" y="5669280"/>
                <a:ext cx="3235629" cy="393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𝐹</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sub>
                      </m:sSub>
                      <m:r>
                        <a:rPr lang="en-US" b="0" i="1" smtClean="0">
                          <a:latin typeface="Cambria Math" panose="02040503050406030204" pitchFamily="18" charset="0"/>
                        </a:rPr>
                        <m:t>+(1−</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oMath>
                  </m:oMathPara>
                </a14:m>
                <a:endParaRPr lang="en-US" dirty="0"/>
              </a:p>
            </p:txBody>
          </p:sp>
        </mc:Choice>
        <mc:Fallback xmlns="">
          <p:sp>
            <p:nvSpPr>
              <p:cNvPr id="6" name="TextBox 5">
                <a:extLst>
                  <a:ext uri="{FF2B5EF4-FFF2-40B4-BE49-F238E27FC236}">
                    <a16:creationId xmlns:a16="http://schemas.microsoft.com/office/drawing/2014/main" id="{199DEF8D-D23B-414E-90D1-164D70AEA9F5}"/>
                  </a:ext>
                </a:extLst>
              </p:cNvPr>
              <p:cNvSpPr txBox="1">
                <a:spLocks noRot="1" noChangeAspect="1" noMove="1" noResize="1" noEditPoints="1" noAdjustHandles="1" noChangeArrowheads="1" noChangeShapeType="1" noTextEdit="1"/>
              </p:cNvSpPr>
              <p:nvPr/>
            </p:nvSpPr>
            <p:spPr>
              <a:xfrm>
                <a:off x="5756366" y="5669280"/>
                <a:ext cx="3235629" cy="393762"/>
              </a:xfrm>
              <a:prstGeom prst="rect">
                <a:avLst/>
              </a:prstGeom>
              <a:blipFill>
                <a:blip r:embed="rId3"/>
                <a:stretch>
                  <a:fillRect b="-6154"/>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7D5DAC80-6BD6-49D9-9B3B-DD71E38FE9B7}"/>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11. Non-uniform arrivals</a:t>
            </a:r>
          </a:p>
        </p:txBody>
      </p:sp>
      <p:sp>
        <p:nvSpPr>
          <p:cNvPr id="2" name="Rectangle 1">
            <a:extLst>
              <a:ext uri="{FF2B5EF4-FFF2-40B4-BE49-F238E27FC236}">
                <a16:creationId xmlns:a16="http://schemas.microsoft.com/office/drawing/2014/main" id="{2C85D056-2B6A-4AB2-AD64-EDD59DE9E022}"/>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7" name="Picture 6">
            <a:extLst>
              <a:ext uri="{FF2B5EF4-FFF2-40B4-BE49-F238E27FC236}">
                <a16:creationId xmlns:a16="http://schemas.microsoft.com/office/drawing/2014/main" id="{AB6D8B77-D56D-4A6E-89C4-244D836C735E}"/>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675705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80976E1-2A91-40F6-AE6E-1C25BFF2A1D8}"/>
                  </a:ext>
                </a:extLst>
              </p:cNvPr>
              <p:cNvSpPr/>
              <p:nvPr/>
            </p:nvSpPr>
            <p:spPr>
              <a:xfrm>
                <a:off x="4671391" y="182877"/>
                <a:ext cx="4572000" cy="30131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Pretimed control method</a:t>
                </a:r>
              </a:p>
              <a:p>
                <a:endParaRPr lang="en-US" dirty="0">
                  <a:solidFill>
                    <a:schemeClr val="tx1"/>
                  </a:solidFill>
                </a:endParaRPr>
              </a:p>
              <a:p>
                <a:r>
                  <a:rPr lang="en-US" dirty="0">
                    <a:solidFill>
                      <a:schemeClr val="tx1"/>
                    </a:solidFill>
                  </a:rPr>
                  <a:t>Cycle length</a:t>
                </a:r>
              </a:p>
              <a:p>
                <a:endParaRPr lang="en-US" dirty="0">
                  <a:solidFill>
                    <a:schemeClr val="tx1"/>
                  </a:solidFill>
                </a:endParaRP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𝐿</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𝑐</m:t>
                              </m:r>
                            </m:sub>
                          </m:sSub>
                        </m:num>
                        <m:den>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𝑐</m:t>
                              </m:r>
                            </m:sub>
                          </m:sSub>
                          <m:r>
                            <a:rPr lang="en-US" b="0" i="1" smtClean="0">
                              <a:solidFill>
                                <a:schemeClr val="tx1"/>
                              </a:solidFill>
                              <a:latin typeface="Cambria Math" panose="02040503050406030204" pitchFamily="18" charset="0"/>
                            </a:rPr>
                            <m:t> − </m:t>
                          </m:r>
                          <m:nary>
                            <m:naryPr>
                              <m:chr m:val="∑"/>
                              <m:subHide m:val="on"/>
                              <m:supHide m:val="on"/>
                              <m:ctrlPr>
                                <a:rPr lang="en-US" b="0" i="1" smtClean="0">
                                  <a:solidFill>
                                    <a:schemeClr val="tx1"/>
                                  </a:solidFill>
                                  <a:latin typeface="Cambria Math" panose="02040503050406030204" pitchFamily="18" charset="0"/>
                                </a:rPr>
                              </m:ctrlPr>
                            </m:naryPr>
                            <m:sub/>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e>
                          </m:nary>
                        </m:den>
                      </m:f>
                    </m:oMath>
                  </m:oMathPara>
                </a14:m>
                <a:endParaRPr lang="en-US" dirty="0">
                  <a:solidFill>
                    <a:schemeClr val="tx1"/>
                  </a:solidFill>
                </a:endParaRPr>
              </a:p>
              <a:p>
                <a:endParaRPr lang="en-US" dirty="0">
                  <a:solidFill>
                    <a:schemeClr val="tx1"/>
                  </a:solidFill>
                </a:endParaRPr>
              </a:p>
              <a:p>
                <a:r>
                  <a:rPr lang="en-US" dirty="0">
                    <a:solidFill>
                      <a:schemeClr val="tx1"/>
                    </a:solidFill>
                  </a:rPr>
                  <a:t>Effective green time</a:t>
                </a:r>
              </a:p>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𝑔</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𝑣</m:t>
                              </m:r>
                            </m:num>
                            <m:den>
                              <m:r>
                                <a:rPr lang="en-US" b="0" i="1" smtClean="0">
                                  <a:solidFill>
                                    <a:schemeClr val="tx1"/>
                                  </a:solidFill>
                                  <a:latin typeface="Cambria Math" panose="02040503050406030204" pitchFamily="18" charset="0"/>
                                </a:rPr>
                                <m:t>𝑁𝑠</m:t>
                              </m:r>
                            </m:den>
                          </m:f>
                        </m:e>
                      </m:d>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𝐶</m:t>
                              </m:r>
                            </m:num>
                            <m:den>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den>
                          </m:f>
                        </m:e>
                      </m:d>
                    </m:oMath>
                  </m:oMathPara>
                </a14:m>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mc:Choice>
        <mc:Fallback xmlns="">
          <p:sp>
            <p:nvSpPr>
              <p:cNvPr id="29" name="Rectangle 28">
                <a:extLst>
                  <a:ext uri="{FF2B5EF4-FFF2-40B4-BE49-F238E27FC236}">
                    <a16:creationId xmlns:a16="http://schemas.microsoft.com/office/drawing/2014/main" id="{F80976E1-2A91-40F6-AE6E-1C25BFF2A1D8}"/>
                  </a:ext>
                </a:extLst>
              </p:cNvPr>
              <p:cNvSpPr>
                <a:spLocks noRot="1" noChangeAspect="1" noMove="1" noResize="1" noEditPoints="1" noAdjustHandles="1" noChangeArrowheads="1" noChangeShapeType="1" noTextEdit="1"/>
              </p:cNvSpPr>
              <p:nvPr/>
            </p:nvSpPr>
            <p:spPr>
              <a:xfrm>
                <a:off x="4671391" y="182877"/>
                <a:ext cx="4572000" cy="3013169"/>
              </a:xfrm>
              <a:prstGeom prst="rect">
                <a:avLst/>
              </a:prstGeom>
              <a:blipFill>
                <a:blip r:embed="rId3"/>
                <a:stretch>
                  <a:fillRect l="-931" t="-806"/>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31-30 to 31-33</a:t>
            </a:r>
          </a:p>
          <a:p>
            <a:endParaRPr lang="en-US" dirty="0">
              <a:solidFill>
                <a:schemeClr val="tx1"/>
              </a:solidFill>
            </a:endParaRPr>
          </a:p>
          <a:p>
            <a:endParaRPr lang="en-US" b="1" dirty="0">
              <a:solidFill>
                <a:schemeClr val="tx1"/>
              </a:solidFill>
            </a:endParaRPr>
          </a:p>
        </p:txBody>
      </p:sp>
      <p:sp>
        <p:nvSpPr>
          <p:cNvPr id="45" name="Rectangle: Rounded Corners 44">
            <a:extLst>
              <a:ext uri="{FF2B5EF4-FFF2-40B4-BE49-F238E27FC236}">
                <a16:creationId xmlns:a16="http://schemas.microsoft.com/office/drawing/2014/main" id="{D8475F5E-3160-4719-B04F-296776683F46}"/>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46" name="Straight Arrow Connector 45">
            <a:extLst>
              <a:ext uri="{FF2B5EF4-FFF2-40B4-BE49-F238E27FC236}">
                <a16:creationId xmlns:a16="http://schemas.microsoft.com/office/drawing/2014/main" id="{D10FDD31-7C35-4780-B81F-17406B2561F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8BC5B45-79CD-4C0C-A0CB-9F88871B57F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941175DC-9512-4658-A038-326D418292E6}"/>
              </a:ext>
            </a:extLst>
          </p:cNvPr>
          <p:cNvPicPr>
            <a:picLocks noChangeAspect="1"/>
          </p:cNvPicPr>
          <p:nvPr/>
        </p:nvPicPr>
        <p:blipFill>
          <a:blip r:embed="rId4"/>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1507522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71391" y="182876"/>
            <a:ext cx="4572000" cy="22789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Actuated control method</a:t>
            </a:r>
          </a:p>
          <a:p>
            <a:pPr marL="285750" indent="-285750">
              <a:buFont typeface="Arial" panose="020B0604020202020204" pitchFamily="34" charset="0"/>
              <a:buChar char="•"/>
            </a:pPr>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Volume computations</a:t>
            </a:r>
          </a:p>
          <a:p>
            <a:pPr marL="285750" indent="-285750">
              <a:buFont typeface="Arial" panose="020B0604020202020204" pitchFamily="34" charset="0"/>
              <a:buChar char="•"/>
            </a:pPr>
            <a:r>
              <a:rPr lang="en-US" dirty="0">
                <a:solidFill>
                  <a:schemeClr val="tx1"/>
                </a:solidFill>
              </a:rPr>
              <a:t>Queue accumulation polygon</a:t>
            </a:r>
          </a:p>
          <a:p>
            <a:pPr marL="285750" indent="-285750">
              <a:buFont typeface="Arial" panose="020B0604020202020204" pitchFamily="34" charset="0"/>
              <a:buChar char="•"/>
            </a:pPr>
            <a:r>
              <a:rPr lang="en-US" dirty="0">
                <a:solidFill>
                  <a:schemeClr val="tx1"/>
                </a:solidFill>
              </a:rPr>
              <a:t>Maximum allowable headway</a:t>
            </a:r>
          </a:p>
          <a:p>
            <a:pPr marL="285750" indent="-285750">
              <a:buFont typeface="Arial" panose="020B0604020202020204" pitchFamily="34" charset="0"/>
              <a:buChar char="•"/>
            </a:pPr>
            <a:r>
              <a:rPr lang="en-US" dirty="0">
                <a:solidFill>
                  <a:schemeClr val="tx1"/>
                </a:solidFill>
              </a:rPr>
              <a:t>Equivalent maximum green</a:t>
            </a:r>
          </a:p>
          <a:p>
            <a:pPr marL="285750" indent="-285750">
              <a:buFont typeface="Arial" panose="020B0604020202020204" pitchFamily="34" charset="0"/>
              <a:buChar char="•"/>
            </a:pPr>
            <a:r>
              <a:rPr lang="en-US" dirty="0">
                <a:solidFill>
                  <a:schemeClr val="tx1"/>
                </a:solidFill>
              </a:rPr>
              <a:t>Average phase duration</a:t>
            </a:r>
          </a:p>
          <a:p>
            <a:pPr marL="285750" indent="-285750">
              <a:buFont typeface="Arial" panose="020B0604020202020204" pitchFamily="34" charset="0"/>
              <a:buChar char="•"/>
            </a:pPr>
            <a:r>
              <a:rPr lang="en-US" dirty="0">
                <a:solidFill>
                  <a:schemeClr val="tx1"/>
                </a:solidFill>
              </a:rPr>
              <a:t>Probability of max-out</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460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31-2 to 31-22</a:t>
            </a:r>
          </a:p>
          <a:p>
            <a:endParaRPr lang="en-US" dirty="0">
              <a:solidFill>
                <a:schemeClr val="tx1"/>
              </a:solidFill>
            </a:endParaRPr>
          </a:p>
          <a:p>
            <a:endParaRPr lang="en-US" b="1" dirty="0">
              <a:solidFill>
                <a:schemeClr val="tx1"/>
              </a:solidFill>
            </a:endParaRPr>
          </a:p>
        </p:txBody>
      </p:sp>
      <p:sp>
        <p:nvSpPr>
          <p:cNvPr id="34" name="Rectangle: Rounded Corners 33">
            <a:extLst>
              <a:ext uri="{FF2B5EF4-FFF2-40B4-BE49-F238E27FC236}">
                <a16:creationId xmlns:a16="http://schemas.microsoft.com/office/drawing/2014/main" id="{25959DF7-C043-47F7-B526-D26606FED51E}"/>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D401050B-41AA-455C-BE31-1868661C9A33}"/>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1E9BD03-2FA7-4F2D-B9EB-77DA5D5FAFBC}"/>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2" name="Picture 1">
            <a:extLst>
              <a:ext uri="{FF2B5EF4-FFF2-40B4-BE49-F238E27FC236}">
                <a16:creationId xmlns:a16="http://schemas.microsoft.com/office/drawing/2014/main" id="{1A733B3D-4920-474C-8390-55289A0236B0}"/>
              </a:ext>
            </a:extLst>
          </p:cNvPr>
          <p:cNvPicPr>
            <a:picLocks noChangeAspect="1"/>
          </p:cNvPicPr>
          <p:nvPr/>
        </p:nvPicPr>
        <p:blipFill>
          <a:blip r:embed="rId2"/>
          <a:stretch>
            <a:fillRect/>
          </a:stretch>
        </p:blipFill>
        <p:spPr>
          <a:xfrm>
            <a:off x="4642257" y="2723314"/>
            <a:ext cx="7408985" cy="3745413"/>
          </a:xfrm>
          <a:prstGeom prst="rect">
            <a:avLst/>
          </a:prstGeom>
        </p:spPr>
      </p:pic>
      <p:pic>
        <p:nvPicPr>
          <p:cNvPr id="4" name="Picture 3">
            <a:extLst>
              <a:ext uri="{FF2B5EF4-FFF2-40B4-BE49-F238E27FC236}">
                <a16:creationId xmlns:a16="http://schemas.microsoft.com/office/drawing/2014/main" id="{9131B2DF-3572-45E6-8D3A-7047210319B5}"/>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526045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725363"/>
            <a:ext cx="3508466" cy="36607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phase duration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Queue service time</a:t>
            </a:r>
          </a:p>
          <a:p>
            <a:pPr marL="285750" indent="-285750">
              <a:buFont typeface="Arial" panose="020B0604020202020204" pitchFamily="34" charset="0"/>
              <a:buChar char="•"/>
            </a:pPr>
            <a:r>
              <a:rPr lang="en-US" dirty="0">
                <a:solidFill>
                  <a:schemeClr val="tx1"/>
                </a:solidFill>
              </a:rPr>
              <a:t>Green extension time</a:t>
            </a:r>
          </a:p>
          <a:p>
            <a:pPr lvl="1" indent="-228600">
              <a:buFont typeface="Arial" panose="020B0604020202020204" pitchFamily="34" charset="0"/>
              <a:buChar char="•"/>
            </a:pPr>
            <a:r>
              <a:rPr lang="en-US" dirty="0">
                <a:solidFill>
                  <a:schemeClr val="tx1"/>
                </a:solidFill>
              </a:rPr>
              <a:t>Maximum allowable headway</a:t>
            </a:r>
          </a:p>
          <a:p>
            <a:pPr lvl="1" indent="-228600">
              <a:buFont typeface="Arial" panose="020B0604020202020204" pitchFamily="34" charset="0"/>
              <a:buChar char="•"/>
            </a:pPr>
            <a:r>
              <a:rPr lang="en-US" dirty="0">
                <a:solidFill>
                  <a:schemeClr val="tx1"/>
                </a:solidFill>
              </a:rPr>
              <a:t>Number of possible extensions</a:t>
            </a:r>
          </a:p>
          <a:p>
            <a:pPr lvl="1" indent="-228600">
              <a:buFont typeface="Arial" panose="020B0604020202020204" pitchFamily="34" charset="0"/>
              <a:buChar char="•"/>
            </a:pPr>
            <a:r>
              <a:rPr lang="en-US" dirty="0">
                <a:solidFill>
                  <a:schemeClr val="tx1"/>
                </a:solidFill>
              </a:rPr>
              <a:t>Probability that headway is less than MAH</a:t>
            </a:r>
          </a:p>
          <a:p>
            <a:pPr lvl="1" indent="-228600">
              <a:buFont typeface="Arial" panose="020B0604020202020204" pitchFamily="34" charset="0"/>
              <a:buChar char="•"/>
            </a:pPr>
            <a:r>
              <a:rPr lang="en-US" dirty="0">
                <a:solidFill>
                  <a:schemeClr val="tx1"/>
                </a:solidFill>
              </a:rPr>
              <a:t>Number of predicted extensions before phase termination</a:t>
            </a:r>
          </a:p>
          <a:p>
            <a:pPr lvl="1" indent="-228600">
              <a:buFont typeface="Arial" panose="020B0604020202020204" pitchFamily="34" charset="0"/>
              <a:buChar char="•"/>
            </a:pPr>
            <a:endParaRPr lang="en-US" dirty="0">
              <a:solidFill>
                <a:schemeClr val="tx1"/>
              </a:solidFill>
            </a:endParaRPr>
          </a:p>
        </p:txBody>
      </p:sp>
      <p:sp>
        <p:nvSpPr>
          <p:cNvPr id="2" name="Rectangle: Rounded Corners 1">
            <a:extLst>
              <a:ext uri="{FF2B5EF4-FFF2-40B4-BE49-F238E27FC236}">
                <a16:creationId xmlns:a16="http://schemas.microsoft.com/office/drawing/2014/main" id="{5E1EB0B1-16AC-4FE4-B1C1-34D0F82CE52F}"/>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12. Phase duration</a:t>
            </a:r>
          </a:p>
        </p:txBody>
      </p:sp>
      <p:sp>
        <p:nvSpPr>
          <p:cNvPr id="5" name="Rectangle 4">
            <a:extLst>
              <a:ext uri="{FF2B5EF4-FFF2-40B4-BE49-F238E27FC236}">
                <a16:creationId xmlns:a16="http://schemas.microsoft.com/office/drawing/2014/main" id="{2C75654C-D292-486D-AF1D-F1FABE3CBCA2}"/>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E5400D9E-CE9C-427E-9392-B61E0805F119}"/>
              </a:ext>
            </a:extLst>
          </p:cNvPr>
          <p:cNvPicPr>
            <a:picLocks noChangeAspect="1"/>
          </p:cNvPicPr>
          <p:nvPr/>
        </p:nvPicPr>
        <p:blipFill>
          <a:blip r:embed="rId2"/>
          <a:stretch>
            <a:fillRect/>
          </a:stretch>
        </p:blipFill>
        <p:spPr>
          <a:xfrm>
            <a:off x="5068365" y="4350046"/>
            <a:ext cx="2182167" cy="2263998"/>
          </a:xfrm>
          <a:prstGeom prst="rect">
            <a:avLst/>
          </a:prstGeom>
        </p:spPr>
      </p:pic>
      <p:pic>
        <p:nvPicPr>
          <p:cNvPr id="7" name="Picture 6">
            <a:extLst>
              <a:ext uri="{FF2B5EF4-FFF2-40B4-BE49-F238E27FC236}">
                <a16:creationId xmlns:a16="http://schemas.microsoft.com/office/drawing/2014/main" id="{FF5045D2-B029-4E2B-B73D-9B3FEFBA4296}"/>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pic>
        <p:nvPicPr>
          <p:cNvPr id="6" name="Picture 5">
            <a:extLst>
              <a:ext uri="{FF2B5EF4-FFF2-40B4-BE49-F238E27FC236}">
                <a16:creationId xmlns:a16="http://schemas.microsoft.com/office/drawing/2014/main" id="{853ED3E8-82F5-40CD-8ACE-F54A6CDA0E4B}"/>
              </a:ext>
            </a:extLst>
          </p:cNvPr>
          <p:cNvPicPr>
            <a:picLocks noChangeAspect="1"/>
          </p:cNvPicPr>
          <p:nvPr/>
        </p:nvPicPr>
        <p:blipFill>
          <a:blip r:embed="rId4"/>
          <a:stretch>
            <a:fillRect/>
          </a:stretch>
        </p:blipFill>
        <p:spPr>
          <a:xfrm>
            <a:off x="4096975" y="178188"/>
            <a:ext cx="7599245" cy="4128343"/>
          </a:xfrm>
          <a:prstGeom prst="rect">
            <a:avLst/>
          </a:prstGeom>
        </p:spPr>
      </p:pic>
    </p:spTree>
    <p:extLst>
      <p:ext uri="{BB962C8B-B14F-4D97-AF65-F5344CB8AC3E}">
        <p14:creationId xmlns:p14="http://schemas.microsoft.com/office/powerpoint/2010/main" val="2061445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CD84C-956A-4AE5-BD88-0B8FDD4C232A}"/>
              </a:ext>
            </a:extLst>
          </p:cNvPr>
          <p:cNvPicPr>
            <a:picLocks noChangeAspect="1"/>
          </p:cNvPicPr>
          <p:nvPr/>
        </p:nvPicPr>
        <p:blipFill>
          <a:blip r:embed="rId2"/>
          <a:stretch>
            <a:fillRect/>
          </a:stretch>
        </p:blipFill>
        <p:spPr>
          <a:xfrm>
            <a:off x="4096975" y="178188"/>
            <a:ext cx="7599245" cy="4128343"/>
          </a:xfrm>
          <a:prstGeom prst="rect">
            <a:avLst/>
          </a:prstGeom>
        </p:spPr>
      </p:pic>
      <p:sp>
        <p:nvSpPr>
          <p:cNvPr id="1210" name="Rectangle 1209">
            <a:extLst>
              <a:ext uri="{FF2B5EF4-FFF2-40B4-BE49-F238E27FC236}">
                <a16:creationId xmlns:a16="http://schemas.microsoft.com/office/drawing/2014/main" id="{A0D899F5-42B0-4ACA-B3F7-75902430A3E4}"/>
              </a:ext>
            </a:extLst>
          </p:cNvPr>
          <p:cNvSpPr/>
          <p:nvPr/>
        </p:nvSpPr>
        <p:spPr>
          <a:xfrm>
            <a:off x="82459" y="1744217"/>
            <a:ext cx="3508466" cy="36607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phase duration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b="1" dirty="0">
                <a:solidFill>
                  <a:schemeClr val="tx1"/>
                </a:solidFill>
              </a:rPr>
              <a:t>Queue service time</a:t>
            </a:r>
          </a:p>
          <a:p>
            <a:pPr marL="285750" indent="-285750">
              <a:buFont typeface="Arial" panose="020B0604020202020204" pitchFamily="34" charset="0"/>
              <a:buChar char="•"/>
            </a:pPr>
            <a:r>
              <a:rPr lang="en-US" dirty="0">
                <a:solidFill>
                  <a:schemeClr val="tx1"/>
                </a:solidFill>
              </a:rPr>
              <a:t>Green extension time</a:t>
            </a:r>
          </a:p>
          <a:p>
            <a:pPr lvl="1" indent="-228600">
              <a:buFont typeface="Arial" panose="020B0604020202020204" pitchFamily="34" charset="0"/>
              <a:buChar char="•"/>
            </a:pPr>
            <a:r>
              <a:rPr lang="en-US" dirty="0">
                <a:solidFill>
                  <a:schemeClr val="tx1"/>
                </a:solidFill>
              </a:rPr>
              <a:t>Maximum allowable headway</a:t>
            </a:r>
          </a:p>
          <a:p>
            <a:pPr lvl="1" indent="-228600">
              <a:buFont typeface="Arial" panose="020B0604020202020204" pitchFamily="34" charset="0"/>
              <a:buChar char="•"/>
            </a:pPr>
            <a:r>
              <a:rPr lang="en-US" dirty="0">
                <a:solidFill>
                  <a:schemeClr val="tx1"/>
                </a:solidFill>
              </a:rPr>
              <a:t>Number of possible extensions</a:t>
            </a:r>
          </a:p>
          <a:p>
            <a:pPr lvl="1" indent="-228600">
              <a:buFont typeface="Arial" panose="020B0604020202020204" pitchFamily="34" charset="0"/>
              <a:buChar char="•"/>
            </a:pPr>
            <a:r>
              <a:rPr lang="en-US" dirty="0">
                <a:solidFill>
                  <a:schemeClr val="tx1"/>
                </a:solidFill>
              </a:rPr>
              <a:t>Probability that headway is less than MAH</a:t>
            </a:r>
          </a:p>
          <a:p>
            <a:pPr lvl="1" indent="-228600">
              <a:buFont typeface="Arial" panose="020B0604020202020204" pitchFamily="34" charset="0"/>
              <a:buChar char="•"/>
            </a:pPr>
            <a:r>
              <a:rPr lang="en-US" dirty="0">
                <a:solidFill>
                  <a:schemeClr val="tx1"/>
                </a:solidFill>
              </a:rPr>
              <a:t>Number of predicted extensions before phase termination</a:t>
            </a:r>
          </a:p>
          <a:p>
            <a:pPr lvl="1" indent="-228600">
              <a:buFont typeface="Arial" panose="020B0604020202020204" pitchFamily="34" charset="0"/>
              <a:buChar char="•"/>
            </a:pPr>
            <a:endParaRPr lang="en-US" dirty="0">
              <a:solidFill>
                <a:schemeClr val="tx1"/>
              </a:solidFill>
            </a:endParaRPr>
          </a:p>
        </p:txBody>
      </p:sp>
      <p:cxnSp>
        <p:nvCxnSpPr>
          <p:cNvPr id="7" name="Straight Connector 6">
            <a:extLst>
              <a:ext uri="{FF2B5EF4-FFF2-40B4-BE49-F238E27FC236}">
                <a16:creationId xmlns:a16="http://schemas.microsoft.com/office/drawing/2014/main" id="{2857EAA5-C180-4A71-A0F9-15D5E0B0471D}"/>
              </a:ext>
            </a:extLst>
          </p:cNvPr>
          <p:cNvCxnSpPr>
            <a:cxnSpLocks/>
          </p:cNvCxnSpPr>
          <p:nvPr/>
        </p:nvCxnSpPr>
        <p:spPr>
          <a:xfrm>
            <a:off x="7935556" y="4121388"/>
            <a:ext cx="2324100" cy="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11BA508-1161-44AA-AD49-A8A6BFD551BE}"/>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12. Phase duration</a:t>
            </a:r>
          </a:p>
        </p:txBody>
      </p:sp>
      <p:sp>
        <p:nvSpPr>
          <p:cNvPr id="5" name="Rectangle 4">
            <a:extLst>
              <a:ext uri="{FF2B5EF4-FFF2-40B4-BE49-F238E27FC236}">
                <a16:creationId xmlns:a16="http://schemas.microsoft.com/office/drawing/2014/main" id="{CBFEA82F-9ECA-4988-813B-4A795624B8D3}"/>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FF004F88-994A-4DED-8F83-7D5389950684}"/>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18413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67969"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21BB041-0E84-41B2-A775-CD47CA1C50F9}"/>
              </a:ext>
            </a:extLst>
          </p:cNvPr>
          <p:cNvSpPr/>
          <p:nvPr/>
        </p:nvSpPr>
        <p:spPr>
          <a:xfrm>
            <a:off x="68091" y="2195927"/>
            <a:ext cx="1974069" cy="3978630"/>
          </a:xfrm>
          <a:prstGeom prst="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1E408D3-4A3A-46F1-A171-3912FBEC29A6}"/>
              </a:ext>
            </a:extLst>
          </p:cNvPr>
          <p:cNvSpPr/>
          <p:nvPr/>
        </p:nvSpPr>
        <p:spPr>
          <a:xfrm>
            <a:off x="2231356" y="84915"/>
            <a:ext cx="1974069" cy="824034"/>
          </a:xfrm>
          <a:prstGeom prst="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2D2B4B-0B9D-4E38-A750-53381F23710B}"/>
              </a:ext>
            </a:extLst>
          </p:cNvPr>
          <p:cNvSpPr/>
          <p:nvPr/>
        </p:nvSpPr>
        <p:spPr>
          <a:xfrm>
            <a:off x="4671390" y="164023"/>
            <a:ext cx="7310077" cy="17428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Analysis</a:t>
            </a:r>
          </a:p>
          <a:p>
            <a:pPr marL="285750" indent="-285750">
              <a:buFont typeface="Arial" panose="020B0604020202020204" pitchFamily="34" charset="0"/>
              <a:buChar char="•"/>
            </a:pPr>
            <a:r>
              <a:rPr lang="en-US" dirty="0">
                <a:solidFill>
                  <a:schemeClr val="tx1"/>
                </a:solidFill>
              </a:rPr>
              <a:t>What are the analysis units to which you will apply the HCM method?</a:t>
            </a:r>
          </a:p>
          <a:p>
            <a:pPr marL="285750" indent="-285750">
              <a:buFont typeface="Arial" panose="020B0604020202020204" pitchFamily="34" charset="0"/>
              <a:buChar char="•"/>
            </a:pPr>
            <a:r>
              <a:rPr lang="en-US" dirty="0">
                <a:solidFill>
                  <a:schemeClr val="tx1"/>
                </a:solidFill>
              </a:rPr>
              <a:t>What is the demand flow rate for each analysis unit?</a:t>
            </a:r>
          </a:p>
          <a:p>
            <a:pPr marL="285750" indent="-285750">
              <a:buFont typeface="Arial" panose="020B0604020202020204" pitchFamily="34" charset="0"/>
              <a:buChar char="•"/>
            </a:pPr>
            <a:r>
              <a:rPr lang="en-US" dirty="0">
                <a:solidFill>
                  <a:schemeClr val="tx1"/>
                </a:solidFill>
              </a:rPr>
              <a:t>What is the saturation flow rate for each analysis unit?</a:t>
            </a:r>
          </a:p>
          <a:p>
            <a:pPr marL="285750" indent="-285750">
              <a:buFont typeface="Arial" panose="020B0604020202020204" pitchFamily="34" charset="0"/>
              <a:buChar char="•"/>
            </a:pPr>
            <a:r>
              <a:rPr lang="en-US" dirty="0">
                <a:solidFill>
                  <a:schemeClr val="tx1"/>
                </a:solidFill>
              </a:rPr>
              <a:t>What is the arrival pattern for each analysis unit?</a:t>
            </a:r>
          </a:p>
          <a:p>
            <a:pPr marL="285750" indent="-285750">
              <a:buFont typeface="Arial" panose="020B0604020202020204" pitchFamily="34" charset="0"/>
              <a:buChar char="•"/>
            </a:pPr>
            <a:r>
              <a:rPr lang="en-US" dirty="0">
                <a:solidFill>
                  <a:schemeClr val="tx1"/>
                </a:solidFill>
              </a:rPr>
              <a:t>What is the duration of each signal phase?</a:t>
            </a:r>
          </a:p>
          <a:p>
            <a:endParaRPr lang="en-US" b="1" dirty="0">
              <a:solidFill>
                <a:schemeClr val="tx1"/>
              </a:solidFill>
            </a:endParaRPr>
          </a:p>
        </p:txBody>
      </p:sp>
      <p:pic>
        <p:nvPicPr>
          <p:cNvPr id="4" name="Picture 3">
            <a:extLst>
              <a:ext uri="{FF2B5EF4-FFF2-40B4-BE49-F238E27FC236}">
                <a16:creationId xmlns:a16="http://schemas.microsoft.com/office/drawing/2014/main" id="{749A8220-63AC-427D-9C14-8B885AC8F4C1}"/>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624308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36703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phase duration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Queue service time</a:t>
            </a:r>
          </a:p>
          <a:p>
            <a:pPr marL="285750" indent="-285750">
              <a:buFont typeface="Arial" panose="020B0604020202020204" pitchFamily="34" charset="0"/>
              <a:buChar char="•"/>
            </a:pPr>
            <a:r>
              <a:rPr lang="en-US" dirty="0">
                <a:solidFill>
                  <a:schemeClr val="tx1"/>
                </a:solidFill>
              </a:rPr>
              <a:t>Green extension time</a:t>
            </a:r>
          </a:p>
          <a:p>
            <a:pPr lvl="1" indent="-228600">
              <a:buFont typeface="Arial" panose="020B0604020202020204" pitchFamily="34" charset="0"/>
              <a:buChar char="•"/>
            </a:pPr>
            <a:r>
              <a:rPr lang="en-US" b="1" dirty="0">
                <a:solidFill>
                  <a:schemeClr val="tx1"/>
                </a:solidFill>
              </a:rPr>
              <a:t>Maximum allowable headway</a:t>
            </a:r>
          </a:p>
          <a:p>
            <a:pPr lvl="1" indent="-228600">
              <a:buFont typeface="Arial" panose="020B0604020202020204" pitchFamily="34" charset="0"/>
              <a:buChar char="•"/>
            </a:pPr>
            <a:r>
              <a:rPr lang="en-US" dirty="0">
                <a:solidFill>
                  <a:schemeClr val="tx1"/>
                </a:solidFill>
              </a:rPr>
              <a:t>Number of possible extensions</a:t>
            </a:r>
          </a:p>
          <a:p>
            <a:pPr lvl="1" indent="-228600">
              <a:buFont typeface="Arial" panose="020B0604020202020204" pitchFamily="34" charset="0"/>
              <a:buChar char="•"/>
            </a:pPr>
            <a:r>
              <a:rPr lang="en-US" dirty="0">
                <a:solidFill>
                  <a:schemeClr val="tx1"/>
                </a:solidFill>
              </a:rPr>
              <a:t>Probability that headway is less than MAH</a:t>
            </a:r>
          </a:p>
          <a:p>
            <a:pPr lvl="1" indent="-228600">
              <a:buFont typeface="Arial" panose="020B0604020202020204" pitchFamily="34" charset="0"/>
              <a:buChar char="•"/>
            </a:pPr>
            <a:r>
              <a:rPr lang="en-US" dirty="0">
                <a:solidFill>
                  <a:schemeClr val="tx1"/>
                </a:solidFill>
              </a:rPr>
              <a:t>Number of predicted extensions before phase termination</a:t>
            </a:r>
          </a:p>
          <a:p>
            <a:pPr lvl="1" indent="-228600">
              <a:buFont typeface="Arial" panose="020B0604020202020204" pitchFamily="34" charset="0"/>
              <a:buChar char="•"/>
            </a:pPr>
            <a:endParaRPr lang="en-US" dirty="0">
              <a:solidFill>
                <a:schemeClr val="tx1"/>
              </a:solidFill>
            </a:endParaRPr>
          </a:p>
        </p:txBody>
      </p:sp>
      <p:pic>
        <p:nvPicPr>
          <p:cNvPr id="2" name="Picture 1">
            <a:extLst>
              <a:ext uri="{FF2B5EF4-FFF2-40B4-BE49-F238E27FC236}">
                <a16:creationId xmlns:a16="http://schemas.microsoft.com/office/drawing/2014/main" id="{18E11B0F-6408-40C2-B36E-05FBAE8C0862}"/>
              </a:ext>
            </a:extLst>
          </p:cNvPr>
          <p:cNvPicPr>
            <a:picLocks noChangeAspect="1"/>
          </p:cNvPicPr>
          <p:nvPr/>
        </p:nvPicPr>
        <p:blipFill>
          <a:blip r:embed="rId2"/>
          <a:stretch>
            <a:fillRect/>
          </a:stretch>
        </p:blipFill>
        <p:spPr>
          <a:xfrm>
            <a:off x="3832923" y="163000"/>
            <a:ext cx="7339012" cy="5659269"/>
          </a:xfrm>
          <a:prstGeom prst="rect">
            <a:avLst/>
          </a:prstGeom>
          <a:solidFill>
            <a:schemeClr val="bg1"/>
          </a:solidFill>
        </p:spPr>
      </p:pic>
      <p:sp>
        <p:nvSpPr>
          <p:cNvPr id="6" name="Rectangle 5">
            <a:extLst>
              <a:ext uri="{FF2B5EF4-FFF2-40B4-BE49-F238E27FC236}">
                <a16:creationId xmlns:a16="http://schemas.microsoft.com/office/drawing/2014/main" id="{F19273BA-58BF-4BE4-8515-846A340EA932}"/>
              </a:ext>
            </a:extLst>
          </p:cNvPr>
          <p:cNvSpPr/>
          <p:nvPr/>
        </p:nvSpPr>
        <p:spPr>
          <a:xfrm>
            <a:off x="7357172" y="5822269"/>
            <a:ext cx="3181350" cy="378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MAH</a:t>
            </a:r>
          </a:p>
        </p:txBody>
      </p:sp>
      <p:cxnSp>
        <p:nvCxnSpPr>
          <p:cNvPr id="8" name="Straight Connector 7">
            <a:extLst>
              <a:ext uri="{FF2B5EF4-FFF2-40B4-BE49-F238E27FC236}">
                <a16:creationId xmlns:a16="http://schemas.microsoft.com/office/drawing/2014/main" id="{8D42D864-DC87-431D-AD75-604CCCAB8A39}"/>
              </a:ext>
            </a:extLst>
          </p:cNvPr>
          <p:cNvCxnSpPr>
            <a:cxnSpLocks/>
          </p:cNvCxnSpPr>
          <p:nvPr/>
        </p:nvCxnSpPr>
        <p:spPr>
          <a:xfrm>
            <a:off x="7357172" y="6335372"/>
            <a:ext cx="3181350" cy="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07188453-B845-4B53-AE33-DD6A9066E70B}"/>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12. Phase duration</a:t>
            </a:r>
          </a:p>
        </p:txBody>
      </p:sp>
      <p:sp>
        <p:nvSpPr>
          <p:cNvPr id="5" name="Rectangle 4">
            <a:extLst>
              <a:ext uri="{FF2B5EF4-FFF2-40B4-BE49-F238E27FC236}">
                <a16:creationId xmlns:a16="http://schemas.microsoft.com/office/drawing/2014/main" id="{82EC92A2-66C5-45E3-9FD7-F581CBB7FB3B}"/>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ED99E03E-71AC-409D-A602-F8C8C66B141C}"/>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54674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725364"/>
            <a:ext cx="3584666" cy="36703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phase duration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Queue service time</a:t>
            </a:r>
          </a:p>
          <a:p>
            <a:pPr marL="285750" indent="-285750">
              <a:buFont typeface="Arial" panose="020B0604020202020204" pitchFamily="34" charset="0"/>
              <a:buChar char="•"/>
            </a:pPr>
            <a:r>
              <a:rPr lang="en-US" dirty="0">
                <a:solidFill>
                  <a:schemeClr val="tx1"/>
                </a:solidFill>
              </a:rPr>
              <a:t>Green extension time</a:t>
            </a:r>
          </a:p>
          <a:p>
            <a:pPr lvl="1" indent="-228600">
              <a:buFont typeface="Arial" panose="020B0604020202020204" pitchFamily="34" charset="0"/>
              <a:buChar char="•"/>
            </a:pPr>
            <a:r>
              <a:rPr lang="en-US" dirty="0">
                <a:solidFill>
                  <a:schemeClr val="tx1"/>
                </a:solidFill>
              </a:rPr>
              <a:t>Maximum allowable headway</a:t>
            </a:r>
          </a:p>
          <a:p>
            <a:pPr lvl="1" indent="-228600">
              <a:buFont typeface="Arial" panose="020B0604020202020204" pitchFamily="34" charset="0"/>
              <a:buChar char="•"/>
            </a:pPr>
            <a:r>
              <a:rPr lang="en-US" b="1" dirty="0">
                <a:solidFill>
                  <a:schemeClr val="tx1"/>
                </a:solidFill>
              </a:rPr>
              <a:t>Number of possible extensions</a:t>
            </a:r>
          </a:p>
          <a:p>
            <a:pPr lvl="1" indent="-228600">
              <a:buFont typeface="Arial" panose="020B0604020202020204" pitchFamily="34" charset="0"/>
              <a:buChar char="•"/>
            </a:pPr>
            <a:r>
              <a:rPr lang="en-US" dirty="0">
                <a:solidFill>
                  <a:schemeClr val="tx1"/>
                </a:solidFill>
              </a:rPr>
              <a:t>Probability that headway is less than MAH</a:t>
            </a:r>
          </a:p>
          <a:p>
            <a:pPr lvl="1" indent="-228600">
              <a:buFont typeface="Arial" panose="020B0604020202020204" pitchFamily="34" charset="0"/>
              <a:buChar char="•"/>
            </a:pPr>
            <a:r>
              <a:rPr lang="en-US" dirty="0">
                <a:solidFill>
                  <a:schemeClr val="tx1"/>
                </a:solidFill>
              </a:rPr>
              <a:t>Number of predicted extensions before phase termination</a:t>
            </a:r>
          </a:p>
          <a:p>
            <a:pPr lvl="1" indent="-228600">
              <a:buFont typeface="Arial" panose="020B0604020202020204" pitchFamily="34" charset="0"/>
              <a:buChar char="•"/>
            </a:pPr>
            <a:endParaRPr lang="en-US" dirty="0">
              <a:solidFill>
                <a:schemeClr val="tx1"/>
              </a:solidFill>
            </a:endParaRPr>
          </a:p>
        </p:txBody>
      </p:sp>
      <p:sp>
        <p:nvSpPr>
          <p:cNvPr id="6" name="Rectangle 5">
            <a:extLst>
              <a:ext uri="{FF2B5EF4-FFF2-40B4-BE49-F238E27FC236}">
                <a16:creationId xmlns:a16="http://schemas.microsoft.com/office/drawing/2014/main" id="{F19273BA-58BF-4BE4-8515-846A340EA932}"/>
              </a:ext>
            </a:extLst>
          </p:cNvPr>
          <p:cNvSpPr/>
          <p:nvPr/>
        </p:nvSpPr>
        <p:spPr>
          <a:xfrm>
            <a:off x="7127115" y="1945594"/>
            <a:ext cx="3943350" cy="3785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Possible green extension</a:t>
            </a:r>
          </a:p>
        </p:txBody>
      </p:sp>
      <p:cxnSp>
        <p:nvCxnSpPr>
          <p:cNvPr id="8" name="Straight Connector 7">
            <a:extLst>
              <a:ext uri="{FF2B5EF4-FFF2-40B4-BE49-F238E27FC236}">
                <a16:creationId xmlns:a16="http://schemas.microsoft.com/office/drawing/2014/main" id="{8D42D864-DC87-431D-AD75-604CCCAB8A39}"/>
              </a:ext>
            </a:extLst>
          </p:cNvPr>
          <p:cNvCxnSpPr>
            <a:cxnSpLocks/>
          </p:cNvCxnSpPr>
          <p:nvPr/>
        </p:nvCxnSpPr>
        <p:spPr>
          <a:xfrm>
            <a:off x="7127115" y="2525372"/>
            <a:ext cx="3943350" cy="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FD8216-F510-4673-942E-2036C1A3C5F2}"/>
              </a:ext>
            </a:extLst>
          </p:cNvPr>
          <p:cNvPicPr>
            <a:picLocks noChangeAspect="1"/>
          </p:cNvPicPr>
          <p:nvPr/>
        </p:nvPicPr>
        <p:blipFill>
          <a:blip r:embed="rId2"/>
          <a:stretch>
            <a:fillRect/>
          </a:stretch>
        </p:blipFill>
        <p:spPr>
          <a:xfrm>
            <a:off x="3847948" y="152937"/>
            <a:ext cx="7822592" cy="1694895"/>
          </a:xfrm>
          <a:prstGeom prst="rect">
            <a:avLst/>
          </a:prstGeom>
        </p:spPr>
      </p:pic>
      <p:cxnSp>
        <p:nvCxnSpPr>
          <p:cNvPr id="9" name="Straight Arrow Connector 8">
            <a:extLst>
              <a:ext uri="{FF2B5EF4-FFF2-40B4-BE49-F238E27FC236}">
                <a16:creationId xmlns:a16="http://schemas.microsoft.com/office/drawing/2014/main" id="{23A58AA4-170B-4E4F-912F-732DA63B45EE}"/>
              </a:ext>
            </a:extLst>
          </p:cNvPr>
          <p:cNvCxnSpPr/>
          <p:nvPr/>
        </p:nvCxnSpPr>
        <p:spPr>
          <a:xfrm flipV="1">
            <a:off x="6708015" y="2743200"/>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56AA4E7-6F7E-4E94-926B-FF83ED5487EC}"/>
              </a:ext>
            </a:extLst>
          </p:cNvPr>
          <p:cNvCxnSpPr/>
          <p:nvPr/>
        </p:nvCxnSpPr>
        <p:spPr>
          <a:xfrm flipV="1">
            <a:off x="7355715"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E15361-FC8B-4CFE-92B4-37F3A5E1BF02}"/>
              </a:ext>
            </a:extLst>
          </p:cNvPr>
          <p:cNvCxnSpPr>
            <a:cxnSpLocks/>
          </p:cNvCxnSpPr>
          <p:nvPr/>
        </p:nvCxnSpPr>
        <p:spPr>
          <a:xfrm>
            <a:off x="7127115" y="2733675"/>
            <a:ext cx="398145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4EF106-B924-4C4B-BA9B-8BE0DB45ED5E}"/>
              </a:ext>
            </a:extLst>
          </p:cNvPr>
          <p:cNvCxnSpPr/>
          <p:nvPr/>
        </p:nvCxnSpPr>
        <p:spPr>
          <a:xfrm flipV="1">
            <a:off x="7984365"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F7A0A4-2C66-4B6D-91FD-31251C7CAF28}"/>
              </a:ext>
            </a:extLst>
          </p:cNvPr>
          <p:cNvCxnSpPr/>
          <p:nvPr/>
        </p:nvCxnSpPr>
        <p:spPr>
          <a:xfrm flipV="1">
            <a:off x="8574915" y="2762249"/>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535FE5B-FA33-458B-95E5-7E96C3ED5EDF}"/>
              </a:ext>
            </a:extLst>
          </p:cNvPr>
          <p:cNvCxnSpPr/>
          <p:nvPr/>
        </p:nvCxnSpPr>
        <p:spPr>
          <a:xfrm flipV="1">
            <a:off x="9203565"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A00315-50F8-4FA5-BFB6-DE01270DC09E}"/>
              </a:ext>
            </a:extLst>
          </p:cNvPr>
          <p:cNvCxnSpPr/>
          <p:nvPr/>
        </p:nvCxnSpPr>
        <p:spPr>
          <a:xfrm flipV="1">
            <a:off x="9794115" y="2752707"/>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3BC10C-5D8D-4AAF-9F5E-B91B2BB48E0E}"/>
              </a:ext>
            </a:extLst>
          </p:cNvPr>
          <p:cNvCxnSpPr/>
          <p:nvPr/>
        </p:nvCxnSpPr>
        <p:spPr>
          <a:xfrm flipV="1">
            <a:off x="6069840" y="273367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07D046-768E-40AE-8846-8FADB71541E7}"/>
                  </a:ext>
                </a:extLst>
              </p:cNvPr>
              <p:cNvSpPr txBox="1"/>
              <p:nvPr/>
            </p:nvSpPr>
            <p:spPr>
              <a:xfrm>
                <a:off x="7022340" y="4276725"/>
                <a:ext cx="4086225" cy="1477328"/>
              </a:xfrm>
              <a:prstGeom prst="rect">
                <a:avLst/>
              </a:prstGeom>
              <a:noFill/>
            </p:spPr>
            <p:txBody>
              <a:bodyPr wrap="square" rtlCol="0">
                <a:spAutoFit/>
              </a:bodyPr>
              <a:lstStyle/>
              <a:p>
                <a:r>
                  <a:rPr lang="en-US" dirty="0"/>
                  <a:t>Vehicles entering intersection after queue clears and before maximum green time is reached:</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6E07D046-768E-40AE-8846-8FADB71541E7}"/>
                  </a:ext>
                </a:extLst>
              </p:cNvPr>
              <p:cNvSpPr txBox="1">
                <a:spLocks noRot="1" noChangeAspect="1" noMove="1" noResize="1" noEditPoints="1" noAdjustHandles="1" noChangeArrowheads="1" noChangeShapeType="1" noTextEdit="1"/>
              </p:cNvSpPr>
              <p:nvPr/>
            </p:nvSpPr>
            <p:spPr>
              <a:xfrm>
                <a:off x="7022340" y="4276725"/>
                <a:ext cx="4086225" cy="1477328"/>
              </a:xfrm>
              <a:prstGeom prst="rect">
                <a:avLst/>
              </a:prstGeom>
              <a:blipFill>
                <a:blip r:embed="rId3"/>
                <a:stretch>
                  <a:fillRect l="-1343" t="-2479" r="-2239" b="-2479"/>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EC988B34-356A-415D-A951-0C9BD207BCAD}"/>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12. Phase duration</a:t>
            </a:r>
          </a:p>
        </p:txBody>
      </p:sp>
      <p:sp>
        <p:nvSpPr>
          <p:cNvPr id="5" name="Rectangle 4">
            <a:extLst>
              <a:ext uri="{FF2B5EF4-FFF2-40B4-BE49-F238E27FC236}">
                <a16:creationId xmlns:a16="http://schemas.microsoft.com/office/drawing/2014/main" id="{10E8896E-36C0-4880-9989-E31C561174E7}"/>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BB9454DB-BB66-4A0D-BDFC-1BAC720583E2}"/>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4029620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2D705B-D74F-4D2D-A42C-35FF7B8B4B50}"/>
              </a:ext>
            </a:extLst>
          </p:cNvPr>
          <p:cNvCxnSpPr/>
          <p:nvPr/>
        </p:nvCxnSpPr>
        <p:spPr>
          <a:xfrm>
            <a:off x="6874652" y="3762375"/>
            <a:ext cx="619125"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0" name="Rectangle 1209">
            <a:extLst>
              <a:ext uri="{FF2B5EF4-FFF2-40B4-BE49-F238E27FC236}">
                <a16:creationId xmlns:a16="http://schemas.microsoft.com/office/drawing/2014/main" id="{A0D899F5-42B0-4ACA-B3F7-75902430A3E4}"/>
              </a:ext>
            </a:extLst>
          </p:cNvPr>
          <p:cNvSpPr/>
          <p:nvPr/>
        </p:nvSpPr>
        <p:spPr>
          <a:xfrm>
            <a:off x="82459" y="1715940"/>
            <a:ext cx="3584666" cy="36703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phase duration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Queue service time</a:t>
            </a:r>
          </a:p>
          <a:p>
            <a:pPr marL="285750" indent="-285750">
              <a:buFont typeface="Arial" panose="020B0604020202020204" pitchFamily="34" charset="0"/>
              <a:buChar char="•"/>
            </a:pPr>
            <a:r>
              <a:rPr lang="en-US" dirty="0">
                <a:solidFill>
                  <a:schemeClr val="tx1"/>
                </a:solidFill>
              </a:rPr>
              <a:t>Green extension time</a:t>
            </a:r>
          </a:p>
          <a:p>
            <a:pPr lvl="1" indent="-228600">
              <a:buFont typeface="Arial" panose="020B0604020202020204" pitchFamily="34" charset="0"/>
              <a:buChar char="•"/>
            </a:pPr>
            <a:r>
              <a:rPr lang="en-US" dirty="0">
                <a:solidFill>
                  <a:schemeClr val="tx1"/>
                </a:solidFill>
              </a:rPr>
              <a:t>Maximum allowable headway</a:t>
            </a:r>
          </a:p>
          <a:p>
            <a:pPr lvl="1" indent="-228600">
              <a:buFont typeface="Arial" panose="020B0604020202020204" pitchFamily="34" charset="0"/>
              <a:buChar char="•"/>
            </a:pPr>
            <a:r>
              <a:rPr lang="en-US" dirty="0">
                <a:solidFill>
                  <a:schemeClr val="tx1"/>
                </a:solidFill>
              </a:rPr>
              <a:t>Number of possible extensions</a:t>
            </a:r>
          </a:p>
          <a:p>
            <a:pPr lvl="1" indent="-228600">
              <a:buFont typeface="Arial" panose="020B0604020202020204" pitchFamily="34" charset="0"/>
              <a:buChar char="•"/>
            </a:pPr>
            <a:r>
              <a:rPr lang="en-US" b="1" dirty="0">
                <a:solidFill>
                  <a:schemeClr val="tx1"/>
                </a:solidFill>
              </a:rPr>
              <a:t>Probability that headway is less than MAH</a:t>
            </a:r>
          </a:p>
          <a:p>
            <a:pPr lvl="1" indent="-228600">
              <a:buFont typeface="Arial" panose="020B0604020202020204" pitchFamily="34" charset="0"/>
              <a:buChar char="•"/>
            </a:pPr>
            <a:r>
              <a:rPr lang="en-US" dirty="0">
                <a:solidFill>
                  <a:schemeClr val="tx1"/>
                </a:solidFill>
              </a:rPr>
              <a:t>Number of predicted extensions before phase termination</a:t>
            </a:r>
          </a:p>
          <a:p>
            <a:pPr lvl="1" indent="-228600">
              <a:buFont typeface="Arial" panose="020B0604020202020204" pitchFamily="34" charset="0"/>
              <a:buChar char="•"/>
            </a:pPr>
            <a:endParaRPr lang="en-US" dirty="0">
              <a:solidFill>
                <a:schemeClr val="tx1"/>
              </a:solidFill>
            </a:endParaRPr>
          </a:p>
        </p:txBody>
      </p:sp>
      <p:sp>
        <p:nvSpPr>
          <p:cNvPr id="6" name="Rectangle 5">
            <a:extLst>
              <a:ext uri="{FF2B5EF4-FFF2-40B4-BE49-F238E27FC236}">
                <a16:creationId xmlns:a16="http://schemas.microsoft.com/office/drawing/2014/main" id="{F19273BA-58BF-4BE4-8515-846A340EA932}"/>
              </a:ext>
            </a:extLst>
          </p:cNvPr>
          <p:cNvSpPr/>
          <p:nvPr/>
        </p:nvSpPr>
        <p:spPr>
          <a:xfrm>
            <a:off x="7036577" y="1945594"/>
            <a:ext cx="3943350" cy="3785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Possible green extension</a:t>
            </a:r>
          </a:p>
        </p:txBody>
      </p:sp>
      <p:cxnSp>
        <p:nvCxnSpPr>
          <p:cNvPr id="8" name="Straight Connector 7">
            <a:extLst>
              <a:ext uri="{FF2B5EF4-FFF2-40B4-BE49-F238E27FC236}">
                <a16:creationId xmlns:a16="http://schemas.microsoft.com/office/drawing/2014/main" id="{8D42D864-DC87-431D-AD75-604CCCAB8A39}"/>
              </a:ext>
            </a:extLst>
          </p:cNvPr>
          <p:cNvCxnSpPr>
            <a:cxnSpLocks/>
          </p:cNvCxnSpPr>
          <p:nvPr/>
        </p:nvCxnSpPr>
        <p:spPr>
          <a:xfrm>
            <a:off x="7036577" y="2525372"/>
            <a:ext cx="3943350" cy="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FD8216-F510-4673-942E-2036C1A3C5F2}"/>
              </a:ext>
            </a:extLst>
          </p:cNvPr>
          <p:cNvPicPr>
            <a:picLocks noChangeAspect="1"/>
          </p:cNvPicPr>
          <p:nvPr/>
        </p:nvPicPr>
        <p:blipFill>
          <a:blip r:embed="rId2"/>
          <a:stretch>
            <a:fillRect/>
          </a:stretch>
        </p:blipFill>
        <p:spPr>
          <a:xfrm>
            <a:off x="3757410" y="152937"/>
            <a:ext cx="7822592" cy="1694895"/>
          </a:xfrm>
          <a:prstGeom prst="rect">
            <a:avLst/>
          </a:prstGeom>
        </p:spPr>
      </p:pic>
      <p:cxnSp>
        <p:nvCxnSpPr>
          <p:cNvPr id="9" name="Straight Arrow Connector 8">
            <a:extLst>
              <a:ext uri="{FF2B5EF4-FFF2-40B4-BE49-F238E27FC236}">
                <a16:creationId xmlns:a16="http://schemas.microsoft.com/office/drawing/2014/main" id="{23A58AA4-170B-4E4F-912F-732DA63B45EE}"/>
              </a:ext>
            </a:extLst>
          </p:cNvPr>
          <p:cNvCxnSpPr/>
          <p:nvPr/>
        </p:nvCxnSpPr>
        <p:spPr>
          <a:xfrm flipV="1">
            <a:off x="6617477" y="2743200"/>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56AA4E7-6F7E-4E94-926B-FF83ED5487EC}"/>
              </a:ext>
            </a:extLst>
          </p:cNvPr>
          <p:cNvCxnSpPr/>
          <p:nvPr/>
        </p:nvCxnSpPr>
        <p:spPr>
          <a:xfrm flipV="1">
            <a:off x="7265177"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E15361-FC8B-4CFE-92B4-37F3A5E1BF02}"/>
              </a:ext>
            </a:extLst>
          </p:cNvPr>
          <p:cNvCxnSpPr>
            <a:cxnSpLocks/>
          </p:cNvCxnSpPr>
          <p:nvPr/>
        </p:nvCxnSpPr>
        <p:spPr>
          <a:xfrm>
            <a:off x="7036577" y="2733675"/>
            <a:ext cx="398145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4EF106-B924-4C4B-BA9B-8BE0DB45ED5E}"/>
              </a:ext>
            </a:extLst>
          </p:cNvPr>
          <p:cNvCxnSpPr/>
          <p:nvPr/>
        </p:nvCxnSpPr>
        <p:spPr>
          <a:xfrm flipV="1">
            <a:off x="7893827"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F7A0A4-2C66-4B6D-91FD-31251C7CAF28}"/>
              </a:ext>
            </a:extLst>
          </p:cNvPr>
          <p:cNvCxnSpPr/>
          <p:nvPr/>
        </p:nvCxnSpPr>
        <p:spPr>
          <a:xfrm flipV="1">
            <a:off x="8484377" y="2762249"/>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535FE5B-FA33-458B-95E5-7E96C3ED5EDF}"/>
              </a:ext>
            </a:extLst>
          </p:cNvPr>
          <p:cNvCxnSpPr/>
          <p:nvPr/>
        </p:nvCxnSpPr>
        <p:spPr>
          <a:xfrm flipV="1">
            <a:off x="9113027"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A00315-50F8-4FA5-BFB6-DE01270DC09E}"/>
              </a:ext>
            </a:extLst>
          </p:cNvPr>
          <p:cNvCxnSpPr/>
          <p:nvPr/>
        </p:nvCxnSpPr>
        <p:spPr>
          <a:xfrm flipV="1">
            <a:off x="9703577" y="2752707"/>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3BC10C-5D8D-4AAF-9F5E-B91B2BB48E0E}"/>
              </a:ext>
            </a:extLst>
          </p:cNvPr>
          <p:cNvCxnSpPr/>
          <p:nvPr/>
        </p:nvCxnSpPr>
        <p:spPr>
          <a:xfrm flipV="1">
            <a:off x="5979302" y="273367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6EF4EE-ED54-44EB-9C51-9FD0DF13C797}"/>
              </a:ext>
            </a:extLst>
          </p:cNvPr>
          <p:cNvSpPr txBox="1"/>
          <p:nvPr/>
        </p:nvSpPr>
        <p:spPr>
          <a:xfrm>
            <a:off x="7045255" y="3567227"/>
            <a:ext cx="306494" cy="369332"/>
          </a:xfrm>
          <a:prstGeom prst="rect">
            <a:avLst/>
          </a:prstGeom>
          <a:solidFill>
            <a:schemeClr val="bg1"/>
          </a:solidFill>
        </p:spPr>
        <p:txBody>
          <a:bodyPr wrap="none" rtlCol="0">
            <a:spAutoFit/>
          </a:bodyPr>
          <a:lstStyle/>
          <a:p>
            <a:r>
              <a:rPr lang="en-US" dirty="0"/>
              <a:t>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1AD2E3-6394-4F26-A946-5EBAE2529194}"/>
                  </a:ext>
                </a:extLst>
              </p:cNvPr>
              <p:cNvSpPr txBox="1"/>
              <p:nvPr/>
            </p:nvSpPr>
            <p:spPr>
              <a:xfrm>
                <a:off x="7265177" y="4467225"/>
                <a:ext cx="3575979" cy="382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𝑀𝐴𝐻</m:t>
                          </m:r>
                        </m:e>
                      </m:d>
                      <m:r>
                        <a:rPr lang="en-US" b="0" i="1" smtClean="0">
                          <a:latin typeface="Cambria Math" panose="02040503050406030204" pitchFamily="18" charset="0"/>
                          <a:ea typeface="Cambria Math" panose="02040503050406030204" pitchFamily="18" charset="0"/>
                        </a:rPr>
                        <m:t>=1 − </m:t>
                      </m:r>
                      <m:r>
                        <a:rPr lang="en-US" b="0" i="1" smtClean="0">
                          <a:latin typeface="Cambria Math" panose="02040503050406030204" pitchFamily="18" charset="0"/>
                          <a:ea typeface="Cambria Math" panose="02040503050406030204" pitchFamily="18" charset="0"/>
                        </a:rPr>
                        <m:t>𝜑</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𝑀𝐴𝐻</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a:extLst>
                  <a:ext uri="{FF2B5EF4-FFF2-40B4-BE49-F238E27FC236}">
                    <a16:creationId xmlns:a16="http://schemas.microsoft.com/office/drawing/2014/main" id="{2B1AD2E3-6394-4F26-A946-5EBAE2529194}"/>
                  </a:ext>
                </a:extLst>
              </p:cNvPr>
              <p:cNvSpPr txBox="1">
                <a:spLocks noRot="1" noChangeAspect="1" noMove="1" noResize="1" noEditPoints="1" noAdjustHandles="1" noChangeArrowheads="1" noChangeShapeType="1" noTextEdit="1"/>
              </p:cNvSpPr>
              <p:nvPr/>
            </p:nvSpPr>
            <p:spPr>
              <a:xfrm>
                <a:off x="7265177" y="4467225"/>
                <a:ext cx="3575979" cy="382284"/>
              </a:xfrm>
              <a:prstGeom prst="rect">
                <a:avLst/>
              </a:prstGeom>
              <a:blipFill>
                <a:blip r:embed="rId3"/>
                <a:stretch>
                  <a:fillRect b="-6349"/>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33FD5AAC-5F18-4C6C-869A-2ED21C49E304}"/>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12. Phase duration</a:t>
            </a:r>
          </a:p>
        </p:txBody>
      </p:sp>
      <p:sp>
        <p:nvSpPr>
          <p:cNvPr id="11" name="Rectangle 10">
            <a:extLst>
              <a:ext uri="{FF2B5EF4-FFF2-40B4-BE49-F238E27FC236}">
                <a16:creationId xmlns:a16="http://schemas.microsoft.com/office/drawing/2014/main" id="{818E8B40-3019-403E-817C-3D184DB38451}"/>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10" name="Picture 9">
            <a:extLst>
              <a:ext uri="{FF2B5EF4-FFF2-40B4-BE49-F238E27FC236}">
                <a16:creationId xmlns:a16="http://schemas.microsoft.com/office/drawing/2014/main" id="{FF5DF1A4-AD43-46E5-9414-2C27C08F8E4D}"/>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824425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2D705B-D74F-4D2D-A42C-35FF7B8B4B50}"/>
              </a:ext>
            </a:extLst>
          </p:cNvPr>
          <p:cNvCxnSpPr/>
          <p:nvPr/>
        </p:nvCxnSpPr>
        <p:spPr>
          <a:xfrm>
            <a:off x="6746409" y="3762375"/>
            <a:ext cx="619125"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0" name="Rectangle 1209">
            <a:extLst>
              <a:ext uri="{FF2B5EF4-FFF2-40B4-BE49-F238E27FC236}">
                <a16:creationId xmlns:a16="http://schemas.microsoft.com/office/drawing/2014/main" id="{A0D899F5-42B0-4ACA-B3F7-75902430A3E4}"/>
              </a:ext>
            </a:extLst>
          </p:cNvPr>
          <p:cNvSpPr/>
          <p:nvPr/>
        </p:nvSpPr>
        <p:spPr>
          <a:xfrm>
            <a:off x="82459" y="1715938"/>
            <a:ext cx="3584666" cy="36703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phase duration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Queue service time</a:t>
            </a:r>
          </a:p>
          <a:p>
            <a:pPr marL="285750" indent="-285750">
              <a:buFont typeface="Arial" panose="020B0604020202020204" pitchFamily="34" charset="0"/>
              <a:buChar char="•"/>
            </a:pPr>
            <a:r>
              <a:rPr lang="en-US" dirty="0">
                <a:solidFill>
                  <a:schemeClr val="tx1"/>
                </a:solidFill>
              </a:rPr>
              <a:t>Green extension time</a:t>
            </a:r>
          </a:p>
          <a:p>
            <a:pPr lvl="1" indent="-228600">
              <a:buFont typeface="Arial" panose="020B0604020202020204" pitchFamily="34" charset="0"/>
              <a:buChar char="•"/>
            </a:pPr>
            <a:r>
              <a:rPr lang="en-US" dirty="0">
                <a:solidFill>
                  <a:schemeClr val="tx1"/>
                </a:solidFill>
              </a:rPr>
              <a:t>Maximum allowable headway</a:t>
            </a:r>
          </a:p>
          <a:p>
            <a:pPr lvl="1" indent="-228600">
              <a:buFont typeface="Arial" panose="020B0604020202020204" pitchFamily="34" charset="0"/>
              <a:buChar char="•"/>
            </a:pPr>
            <a:r>
              <a:rPr lang="en-US" dirty="0">
                <a:solidFill>
                  <a:schemeClr val="tx1"/>
                </a:solidFill>
              </a:rPr>
              <a:t>Number of possible extensions</a:t>
            </a:r>
          </a:p>
          <a:p>
            <a:pPr lvl="1" indent="-228600">
              <a:buFont typeface="Arial" panose="020B0604020202020204" pitchFamily="34" charset="0"/>
              <a:buChar char="•"/>
            </a:pPr>
            <a:r>
              <a:rPr lang="en-US" dirty="0">
                <a:solidFill>
                  <a:schemeClr val="tx1"/>
                </a:solidFill>
              </a:rPr>
              <a:t>Probability that headway is less than MAH</a:t>
            </a:r>
          </a:p>
          <a:p>
            <a:pPr lvl="1" indent="-228600">
              <a:buFont typeface="Arial" panose="020B0604020202020204" pitchFamily="34" charset="0"/>
              <a:buChar char="•"/>
            </a:pPr>
            <a:r>
              <a:rPr lang="en-US" b="1" dirty="0">
                <a:solidFill>
                  <a:schemeClr val="tx1"/>
                </a:solidFill>
              </a:rPr>
              <a:t>Number of predicted extensions before phase termination</a:t>
            </a:r>
          </a:p>
          <a:p>
            <a:pPr lvl="1" indent="-228600">
              <a:buFont typeface="Arial" panose="020B0604020202020204" pitchFamily="34" charset="0"/>
              <a:buChar char="•"/>
            </a:pPr>
            <a:endParaRPr lang="en-US" dirty="0">
              <a:solidFill>
                <a:schemeClr val="tx1"/>
              </a:solidFill>
            </a:endParaRPr>
          </a:p>
        </p:txBody>
      </p:sp>
      <p:sp>
        <p:nvSpPr>
          <p:cNvPr id="6" name="Rectangle 5">
            <a:extLst>
              <a:ext uri="{FF2B5EF4-FFF2-40B4-BE49-F238E27FC236}">
                <a16:creationId xmlns:a16="http://schemas.microsoft.com/office/drawing/2014/main" id="{F19273BA-58BF-4BE4-8515-846A340EA932}"/>
              </a:ext>
            </a:extLst>
          </p:cNvPr>
          <p:cNvSpPr/>
          <p:nvPr/>
        </p:nvSpPr>
        <p:spPr>
          <a:xfrm>
            <a:off x="6908334" y="1945594"/>
            <a:ext cx="3584666" cy="3785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Predicted green extension</a:t>
            </a:r>
          </a:p>
        </p:txBody>
      </p:sp>
      <p:cxnSp>
        <p:nvCxnSpPr>
          <p:cNvPr id="8" name="Straight Connector 7">
            <a:extLst>
              <a:ext uri="{FF2B5EF4-FFF2-40B4-BE49-F238E27FC236}">
                <a16:creationId xmlns:a16="http://schemas.microsoft.com/office/drawing/2014/main" id="{8D42D864-DC87-431D-AD75-604CCCAB8A39}"/>
              </a:ext>
            </a:extLst>
          </p:cNvPr>
          <p:cNvCxnSpPr>
            <a:cxnSpLocks/>
          </p:cNvCxnSpPr>
          <p:nvPr/>
        </p:nvCxnSpPr>
        <p:spPr>
          <a:xfrm>
            <a:off x="6908334" y="2525372"/>
            <a:ext cx="3584666" cy="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FD8216-F510-4673-942E-2036C1A3C5F2}"/>
              </a:ext>
            </a:extLst>
          </p:cNvPr>
          <p:cNvPicPr>
            <a:picLocks noChangeAspect="1"/>
          </p:cNvPicPr>
          <p:nvPr/>
        </p:nvPicPr>
        <p:blipFill>
          <a:blip r:embed="rId2"/>
          <a:stretch>
            <a:fillRect/>
          </a:stretch>
        </p:blipFill>
        <p:spPr>
          <a:xfrm>
            <a:off x="3638588" y="152937"/>
            <a:ext cx="7822592" cy="1694895"/>
          </a:xfrm>
          <a:prstGeom prst="rect">
            <a:avLst/>
          </a:prstGeom>
        </p:spPr>
      </p:pic>
      <p:cxnSp>
        <p:nvCxnSpPr>
          <p:cNvPr id="9" name="Straight Arrow Connector 8">
            <a:extLst>
              <a:ext uri="{FF2B5EF4-FFF2-40B4-BE49-F238E27FC236}">
                <a16:creationId xmlns:a16="http://schemas.microsoft.com/office/drawing/2014/main" id="{23A58AA4-170B-4E4F-912F-732DA63B45EE}"/>
              </a:ext>
            </a:extLst>
          </p:cNvPr>
          <p:cNvCxnSpPr/>
          <p:nvPr/>
        </p:nvCxnSpPr>
        <p:spPr>
          <a:xfrm flipV="1">
            <a:off x="6489234" y="2743200"/>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56AA4E7-6F7E-4E94-926B-FF83ED5487EC}"/>
              </a:ext>
            </a:extLst>
          </p:cNvPr>
          <p:cNvCxnSpPr/>
          <p:nvPr/>
        </p:nvCxnSpPr>
        <p:spPr>
          <a:xfrm flipV="1">
            <a:off x="7136934"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E15361-FC8B-4CFE-92B4-37F3A5E1BF02}"/>
              </a:ext>
            </a:extLst>
          </p:cNvPr>
          <p:cNvCxnSpPr>
            <a:cxnSpLocks/>
          </p:cNvCxnSpPr>
          <p:nvPr/>
        </p:nvCxnSpPr>
        <p:spPr>
          <a:xfrm>
            <a:off x="6908334" y="2733675"/>
            <a:ext cx="3584666" cy="9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4EF106-B924-4C4B-BA9B-8BE0DB45ED5E}"/>
              </a:ext>
            </a:extLst>
          </p:cNvPr>
          <p:cNvCxnSpPr/>
          <p:nvPr/>
        </p:nvCxnSpPr>
        <p:spPr>
          <a:xfrm flipV="1">
            <a:off x="7765584" y="275272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A00315-50F8-4FA5-BFB6-DE01270DC09E}"/>
              </a:ext>
            </a:extLst>
          </p:cNvPr>
          <p:cNvCxnSpPr/>
          <p:nvPr/>
        </p:nvCxnSpPr>
        <p:spPr>
          <a:xfrm flipV="1">
            <a:off x="9127659" y="2752707"/>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3BC10C-5D8D-4AAF-9F5E-B91B2BB48E0E}"/>
              </a:ext>
            </a:extLst>
          </p:cNvPr>
          <p:cNvCxnSpPr/>
          <p:nvPr/>
        </p:nvCxnSpPr>
        <p:spPr>
          <a:xfrm flipV="1">
            <a:off x="5851059" y="2733675"/>
            <a:ext cx="1181100" cy="126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6EF4EE-ED54-44EB-9C51-9FD0DF13C797}"/>
              </a:ext>
            </a:extLst>
          </p:cNvPr>
          <p:cNvSpPr txBox="1"/>
          <p:nvPr/>
        </p:nvSpPr>
        <p:spPr>
          <a:xfrm>
            <a:off x="6917012" y="3567227"/>
            <a:ext cx="306494" cy="369332"/>
          </a:xfrm>
          <a:prstGeom prst="rect">
            <a:avLst/>
          </a:prstGeom>
          <a:solidFill>
            <a:schemeClr val="bg1"/>
          </a:solidFill>
        </p:spPr>
        <p:txBody>
          <a:bodyPr wrap="none" rtlCol="0">
            <a:spAutoFit/>
          </a:bodyPr>
          <a:lstStyle/>
          <a:p>
            <a:r>
              <a:rPr lang="en-US" dirty="0"/>
              <a:t>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1AD2E3-6394-4F26-A946-5EBAE2529194}"/>
                  </a:ext>
                </a:extLst>
              </p:cNvPr>
              <p:cNvSpPr txBox="1"/>
              <p:nvPr/>
            </p:nvSpPr>
            <p:spPr>
              <a:xfrm>
                <a:off x="7670334" y="4791075"/>
                <a:ext cx="1914498" cy="7208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𝑛</m:t>
                                  </m:r>
                                </m:sup>
                              </m:sSup>
                            </m:e>
                          </m:d>
                        </m:num>
                        <m:den>
                          <m:r>
                            <a:rPr lang="en-US" b="0" i="1" smtClean="0">
                              <a:latin typeface="Cambria Math" panose="02040503050406030204" pitchFamily="18" charset="0"/>
                            </a:rPr>
                            <m:t>1−</m:t>
                          </m:r>
                          <m:r>
                            <a:rPr lang="en-US" b="0" i="1" smtClean="0">
                              <a:latin typeface="Cambria Math" panose="02040503050406030204" pitchFamily="18" charset="0"/>
                            </a:rPr>
                            <m:t>𝑝</m:t>
                          </m:r>
                        </m:den>
                      </m:f>
                    </m:oMath>
                  </m:oMathPara>
                </a14:m>
                <a:endParaRPr lang="en-US" dirty="0"/>
              </a:p>
            </p:txBody>
          </p:sp>
        </mc:Choice>
        <mc:Fallback xmlns="">
          <p:sp>
            <p:nvSpPr>
              <p:cNvPr id="7" name="TextBox 6">
                <a:extLst>
                  <a:ext uri="{FF2B5EF4-FFF2-40B4-BE49-F238E27FC236}">
                    <a16:creationId xmlns:a16="http://schemas.microsoft.com/office/drawing/2014/main" id="{2B1AD2E3-6394-4F26-A946-5EBAE2529194}"/>
                  </a:ext>
                </a:extLst>
              </p:cNvPr>
              <p:cNvSpPr txBox="1">
                <a:spLocks noRot="1" noChangeAspect="1" noMove="1" noResize="1" noEditPoints="1" noAdjustHandles="1" noChangeArrowheads="1" noChangeShapeType="1" noTextEdit="1"/>
              </p:cNvSpPr>
              <p:nvPr/>
            </p:nvSpPr>
            <p:spPr>
              <a:xfrm>
                <a:off x="7670334" y="4791075"/>
                <a:ext cx="1914498" cy="720838"/>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1942440-B8F7-41D7-96B8-CB6DFBC590EA}"/>
              </a:ext>
            </a:extLst>
          </p:cNvPr>
          <p:cNvSpPr txBox="1"/>
          <p:nvPr/>
        </p:nvSpPr>
        <p:spPr>
          <a:xfrm>
            <a:off x="5706628" y="4000500"/>
            <a:ext cx="288862" cy="338554"/>
          </a:xfrm>
          <a:prstGeom prst="rect">
            <a:avLst/>
          </a:prstGeom>
          <a:noFill/>
        </p:spPr>
        <p:txBody>
          <a:bodyPr wrap="none" rtlCol="0">
            <a:spAutoFit/>
          </a:bodyPr>
          <a:lstStyle/>
          <a:p>
            <a:r>
              <a:rPr lang="en-US" sz="1600" dirty="0"/>
              <a:t>1</a:t>
            </a:r>
          </a:p>
        </p:txBody>
      </p:sp>
      <p:sp>
        <p:nvSpPr>
          <p:cNvPr id="10" name="TextBox 9">
            <a:extLst>
              <a:ext uri="{FF2B5EF4-FFF2-40B4-BE49-F238E27FC236}">
                <a16:creationId xmlns:a16="http://schemas.microsoft.com/office/drawing/2014/main" id="{FC94BF04-E523-4905-A7E9-0F50CBC4A776}"/>
              </a:ext>
            </a:extLst>
          </p:cNvPr>
          <p:cNvSpPr txBox="1"/>
          <p:nvPr/>
        </p:nvSpPr>
        <p:spPr>
          <a:xfrm>
            <a:off x="6335278" y="4010043"/>
            <a:ext cx="288862" cy="338554"/>
          </a:xfrm>
          <a:prstGeom prst="rect">
            <a:avLst/>
          </a:prstGeom>
          <a:noFill/>
        </p:spPr>
        <p:txBody>
          <a:bodyPr wrap="none" rtlCol="0">
            <a:spAutoFit/>
          </a:bodyPr>
          <a:lstStyle/>
          <a:p>
            <a:r>
              <a:rPr lang="en-US" sz="1600" dirty="0"/>
              <a:t>2</a:t>
            </a:r>
          </a:p>
        </p:txBody>
      </p:sp>
      <p:sp>
        <p:nvSpPr>
          <p:cNvPr id="11" name="TextBox 10">
            <a:extLst>
              <a:ext uri="{FF2B5EF4-FFF2-40B4-BE49-F238E27FC236}">
                <a16:creationId xmlns:a16="http://schemas.microsoft.com/office/drawing/2014/main" id="{55E3E840-B291-4AD5-9B82-0DE862302FF4}"/>
              </a:ext>
            </a:extLst>
          </p:cNvPr>
          <p:cNvSpPr txBox="1"/>
          <p:nvPr/>
        </p:nvSpPr>
        <p:spPr>
          <a:xfrm>
            <a:off x="6963928" y="4019532"/>
            <a:ext cx="288862" cy="338554"/>
          </a:xfrm>
          <a:prstGeom prst="rect">
            <a:avLst/>
          </a:prstGeom>
          <a:noFill/>
        </p:spPr>
        <p:txBody>
          <a:bodyPr wrap="none" rtlCol="0">
            <a:spAutoFit/>
          </a:bodyPr>
          <a:lstStyle/>
          <a:p>
            <a:r>
              <a:rPr lang="en-US" sz="1600" dirty="0"/>
              <a:t>3</a:t>
            </a:r>
          </a:p>
        </p:txBody>
      </p:sp>
      <p:sp>
        <p:nvSpPr>
          <p:cNvPr id="13" name="TextBox 12">
            <a:extLst>
              <a:ext uri="{FF2B5EF4-FFF2-40B4-BE49-F238E27FC236}">
                <a16:creationId xmlns:a16="http://schemas.microsoft.com/office/drawing/2014/main" id="{2E201878-D4D5-4E79-9C54-021034708739}"/>
              </a:ext>
            </a:extLst>
          </p:cNvPr>
          <p:cNvSpPr txBox="1"/>
          <p:nvPr/>
        </p:nvSpPr>
        <p:spPr>
          <a:xfrm>
            <a:off x="7602103" y="4019549"/>
            <a:ext cx="288862" cy="338554"/>
          </a:xfrm>
          <a:prstGeom prst="rect">
            <a:avLst/>
          </a:prstGeom>
          <a:noFill/>
        </p:spPr>
        <p:txBody>
          <a:bodyPr wrap="none" rtlCol="0">
            <a:spAutoFit/>
          </a:bodyPr>
          <a:lstStyle/>
          <a:p>
            <a:r>
              <a:rPr lang="en-US" sz="1600" dirty="0"/>
              <a:t>4</a:t>
            </a:r>
          </a:p>
        </p:txBody>
      </p:sp>
      <p:sp>
        <p:nvSpPr>
          <p:cNvPr id="16" name="TextBox 15">
            <a:extLst>
              <a:ext uri="{FF2B5EF4-FFF2-40B4-BE49-F238E27FC236}">
                <a16:creationId xmlns:a16="http://schemas.microsoft.com/office/drawing/2014/main" id="{E94ECE73-9A84-46CC-A88A-0FB02293B1CF}"/>
              </a:ext>
            </a:extLst>
          </p:cNvPr>
          <p:cNvSpPr txBox="1"/>
          <p:nvPr/>
        </p:nvSpPr>
        <p:spPr>
          <a:xfrm>
            <a:off x="8335528" y="4048123"/>
            <a:ext cx="377026" cy="338554"/>
          </a:xfrm>
          <a:prstGeom prst="rect">
            <a:avLst/>
          </a:prstGeom>
          <a:noFill/>
        </p:spPr>
        <p:txBody>
          <a:bodyPr wrap="none" rtlCol="0">
            <a:spAutoFit/>
          </a:bodyPr>
          <a:lstStyle/>
          <a:p>
            <a:r>
              <a:rPr lang="en-US" sz="1600" dirty="0"/>
              <a:t>….</a:t>
            </a:r>
          </a:p>
        </p:txBody>
      </p:sp>
      <p:sp>
        <p:nvSpPr>
          <p:cNvPr id="27" name="TextBox 26">
            <a:extLst>
              <a:ext uri="{FF2B5EF4-FFF2-40B4-BE49-F238E27FC236}">
                <a16:creationId xmlns:a16="http://schemas.microsoft.com/office/drawing/2014/main" id="{897563EF-7369-4366-89F1-868C08AB1031}"/>
              </a:ext>
            </a:extLst>
          </p:cNvPr>
          <p:cNvSpPr txBox="1"/>
          <p:nvPr/>
        </p:nvSpPr>
        <p:spPr>
          <a:xfrm>
            <a:off x="8983228" y="4029074"/>
            <a:ext cx="317716" cy="338554"/>
          </a:xfrm>
          <a:prstGeom prst="rect">
            <a:avLst/>
          </a:prstGeom>
          <a:noFill/>
        </p:spPr>
        <p:txBody>
          <a:bodyPr wrap="none" rtlCol="0">
            <a:spAutoFit/>
          </a:bodyPr>
          <a:lstStyle/>
          <a:p>
            <a:r>
              <a:rPr lang="en-US" sz="1600" dirty="0"/>
              <a:t>N</a:t>
            </a:r>
          </a:p>
        </p:txBody>
      </p:sp>
      <p:cxnSp>
        <p:nvCxnSpPr>
          <p:cNvPr id="66" name="Straight Arrow Connector 65">
            <a:extLst>
              <a:ext uri="{FF2B5EF4-FFF2-40B4-BE49-F238E27FC236}">
                <a16:creationId xmlns:a16="http://schemas.microsoft.com/office/drawing/2014/main" id="{D7FD0F7E-7546-4DCE-A11A-DAE90017708A}"/>
              </a:ext>
            </a:extLst>
          </p:cNvPr>
          <p:cNvCxnSpPr>
            <a:cxnSpLocks/>
          </p:cNvCxnSpPr>
          <p:nvPr/>
        </p:nvCxnSpPr>
        <p:spPr>
          <a:xfrm flipV="1">
            <a:off x="6841659" y="5419725"/>
            <a:ext cx="0" cy="1295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5A80D68-1669-40AC-AA77-65A8283271CB}"/>
              </a:ext>
            </a:extLst>
          </p:cNvPr>
          <p:cNvCxnSpPr/>
          <p:nvPr/>
        </p:nvCxnSpPr>
        <p:spPr>
          <a:xfrm>
            <a:off x="6841659" y="6714877"/>
            <a:ext cx="3584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B9EC7C-A62E-4E0C-90FA-25358567A171}"/>
              </a:ext>
            </a:extLst>
          </p:cNvPr>
          <p:cNvCxnSpPr>
            <a:cxnSpLocks/>
          </p:cNvCxnSpPr>
          <p:nvPr/>
        </p:nvCxnSpPr>
        <p:spPr>
          <a:xfrm>
            <a:off x="6841659" y="5800725"/>
            <a:ext cx="5429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0C23986-FE44-465B-8E04-7F52EB82B88F}"/>
              </a:ext>
            </a:extLst>
          </p:cNvPr>
          <p:cNvCxnSpPr/>
          <p:nvPr/>
        </p:nvCxnSpPr>
        <p:spPr>
          <a:xfrm>
            <a:off x="7365534" y="5810250"/>
            <a:ext cx="304800" cy="3143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BA8FF5-62D5-47E0-8EC2-929E20BF5DB1}"/>
              </a:ext>
            </a:extLst>
          </p:cNvPr>
          <p:cNvCxnSpPr/>
          <p:nvPr/>
        </p:nvCxnSpPr>
        <p:spPr>
          <a:xfrm flipV="1">
            <a:off x="7670334" y="5800725"/>
            <a:ext cx="0" cy="3429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738343A-0F24-45DE-B405-F133EEA369AF}"/>
              </a:ext>
            </a:extLst>
          </p:cNvPr>
          <p:cNvCxnSpPr/>
          <p:nvPr/>
        </p:nvCxnSpPr>
        <p:spPr>
          <a:xfrm>
            <a:off x="7670334" y="5800725"/>
            <a:ext cx="609600" cy="95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8B331DA-4326-4331-A5E4-03577013E5C7}"/>
              </a:ext>
            </a:extLst>
          </p:cNvPr>
          <p:cNvCxnSpPr>
            <a:cxnSpLocks/>
          </p:cNvCxnSpPr>
          <p:nvPr/>
        </p:nvCxnSpPr>
        <p:spPr>
          <a:xfrm>
            <a:off x="8279934" y="5810250"/>
            <a:ext cx="657225" cy="5507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8512D8-4A2C-4D1B-BADE-9EA0EDFD7598}"/>
              </a:ext>
            </a:extLst>
          </p:cNvPr>
          <p:cNvCxnSpPr/>
          <p:nvPr/>
        </p:nvCxnSpPr>
        <p:spPr>
          <a:xfrm flipV="1">
            <a:off x="8935603" y="5810250"/>
            <a:ext cx="0" cy="5507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C0B6DB9-7023-40E3-B92E-A7649D19C132}"/>
              </a:ext>
            </a:extLst>
          </p:cNvPr>
          <p:cNvCxnSpPr/>
          <p:nvPr/>
        </p:nvCxnSpPr>
        <p:spPr>
          <a:xfrm>
            <a:off x="9251484" y="5810250"/>
            <a:ext cx="1085850" cy="90462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B86578C-CB82-4624-861A-967DCE39EBD8}"/>
              </a:ext>
            </a:extLst>
          </p:cNvPr>
          <p:cNvCxnSpPr/>
          <p:nvPr/>
        </p:nvCxnSpPr>
        <p:spPr>
          <a:xfrm>
            <a:off x="8935603" y="5810250"/>
            <a:ext cx="3158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E75B03B-B447-429E-A67B-70C150802DAC}"/>
              </a:ext>
            </a:extLst>
          </p:cNvPr>
          <p:cNvSpPr txBox="1"/>
          <p:nvPr/>
        </p:nvSpPr>
        <p:spPr>
          <a:xfrm rot="16200000">
            <a:off x="6203872" y="5828912"/>
            <a:ext cx="1038224" cy="276999"/>
          </a:xfrm>
          <a:prstGeom prst="rect">
            <a:avLst/>
          </a:prstGeom>
          <a:noFill/>
        </p:spPr>
        <p:txBody>
          <a:bodyPr wrap="square" rtlCol="0">
            <a:spAutoFit/>
          </a:bodyPr>
          <a:lstStyle/>
          <a:p>
            <a:r>
              <a:rPr lang="en-US" sz="1200" dirty="0"/>
              <a:t>Passage time</a:t>
            </a:r>
          </a:p>
        </p:txBody>
      </p:sp>
      <p:sp>
        <p:nvSpPr>
          <p:cNvPr id="15" name="Rectangle: Rounded Corners 14">
            <a:extLst>
              <a:ext uri="{FF2B5EF4-FFF2-40B4-BE49-F238E27FC236}">
                <a16:creationId xmlns:a16="http://schemas.microsoft.com/office/drawing/2014/main" id="{2AEA7298-DDE0-41D5-81D1-03E108121C6C}"/>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12. Phase duration</a:t>
            </a:r>
          </a:p>
        </p:txBody>
      </p:sp>
      <p:sp>
        <p:nvSpPr>
          <p:cNvPr id="17" name="Rectangle 16">
            <a:extLst>
              <a:ext uri="{FF2B5EF4-FFF2-40B4-BE49-F238E27FC236}">
                <a16:creationId xmlns:a16="http://schemas.microsoft.com/office/drawing/2014/main" id="{89854E6F-87CA-40CA-978E-B815FB2B330D}"/>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19" name="Picture 18">
            <a:extLst>
              <a:ext uri="{FF2B5EF4-FFF2-40B4-BE49-F238E27FC236}">
                <a16:creationId xmlns:a16="http://schemas.microsoft.com/office/drawing/2014/main" id="{FE35A815-147D-47F0-8AB3-499F1324F810}"/>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3000624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Capacity </a:t>
            </a:r>
          </a:p>
          <a:p>
            <a:pPr algn="ctr"/>
            <a:r>
              <a:rPr lang="en-US" b="1"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80976E1-2A91-40F6-AE6E-1C25BFF2A1D8}"/>
                  </a:ext>
                </a:extLst>
              </p:cNvPr>
              <p:cNvSpPr/>
              <p:nvPr/>
            </p:nvSpPr>
            <p:spPr>
              <a:xfrm>
                <a:off x="4685459" y="182876"/>
                <a:ext cx="4572000" cy="15474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0" dirty="0">
                    <a:solidFill>
                      <a:schemeClr val="tx1"/>
                    </a:solidFill>
                    <a:latin typeface="Cambria Math" panose="02040503050406030204" pitchFamily="18" charset="0"/>
                  </a:rPr>
                  <a:t>Capacity</a:t>
                </a: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𝑁𝑠</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m:t>
                          </m:r>
                        </m:e>
                      </m:d>
                    </m:oMath>
                  </m:oMathPara>
                </a14:m>
                <a:endParaRPr lang="en-US" dirty="0">
                  <a:solidFill>
                    <a:schemeClr val="tx1"/>
                  </a:solidFill>
                </a:endParaRPr>
              </a:p>
              <a:p>
                <a:endParaRPr lang="en-US" dirty="0">
                  <a:solidFill>
                    <a:schemeClr val="tx1"/>
                  </a:solidFill>
                </a:endParaRPr>
              </a:p>
              <a:p>
                <a:r>
                  <a:rPr lang="en-US" dirty="0">
                    <a:solidFill>
                      <a:schemeClr val="tx1"/>
                    </a:solidFill>
                  </a:rPr>
                  <a:t>Volume-to-capacity ratio</a:t>
                </a: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𝑣</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𝑐</m:t>
                      </m:r>
                    </m:oMath>
                  </m:oMathPara>
                </a14:m>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p:txBody>
          </p:sp>
        </mc:Choice>
        <mc:Fallback xmlns="">
          <p:sp>
            <p:nvSpPr>
              <p:cNvPr id="29" name="Rectangle 28">
                <a:extLst>
                  <a:ext uri="{FF2B5EF4-FFF2-40B4-BE49-F238E27FC236}">
                    <a16:creationId xmlns:a16="http://schemas.microsoft.com/office/drawing/2014/main" id="{F80976E1-2A91-40F6-AE6E-1C25BFF2A1D8}"/>
                  </a:ext>
                </a:extLst>
              </p:cNvPr>
              <p:cNvSpPr>
                <a:spLocks noRot="1" noChangeAspect="1" noMove="1" noResize="1" noEditPoints="1" noAdjustHandles="1" noChangeArrowheads="1" noChangeShapeType="1" noTextEdit="1"/>
              </p:cNvSpPr>
              <p:nvPr/>
            </p:nvSpPr>
            <p:spPr>
              <a:xfrm>
                <a:off x="4685459" y="182876"/>
                <a:ext cx="4572000" cy="1547449"/>
              </a:xfrm>
              <a:prstGeom prst="rect">
                <a:avLst/>
              </a:prstGeom>
              <a:blipFill>
                <a:blip r:embed="rId2"/>
                <a:stretch>
                  <a:fillRect l="-1064" t="-1953"/>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460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 19-50</a:t>
            </a:r>
          </a:p>
          <a:p>
            <a:endParaRPr lang="en-US" dirty="0">
              <a:solidFill>
                <a:schemeClr val="tx1"/>
              </a:solidFill>
            </a:endParaRPr>
          </a:p>
          <a:p>
            <a:endParaRPr lang="en-US" b="1" dirty="0">
              <a:solidFill>
                <a:schemeClr val="tx1"/>
              </a:solidFill>
            </a:endParaRPr>
          </a:p>
        </p:txBody>
      </p:sp>
      <p:sp>
        <p:nvSpPr>
          <p:cNvPr id="32" name="Rectangle: Rounded Corners 31">
            <a:extLst>
              <a:ext uri="{FF2B5EF4-FFF2-40B4-BE49-F238E27FC236}">
                <a16:creationId xmlns:a16="http://schemas.microsoft.com/office/drawing/2014/main" id="{BDA9408A-B021-4F70-A99C-E34C9D665E95}"/>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4" name="Straight Arrow Connector 33">
            <a:extLst>
              <a:ext uri="{FF2B5EF4-FFF2-40B4-BE49-F238E27FC236}">
                <a16:creationId xmlns:a16="http://schemas.microsoft.com/office/drawing/2014/main" id="{47493177-DE49-4B27-8BFB-0656A2A444F5}"/>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C7C3EAD-599F-4250-827D-99A1062AFD88}"/>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0D519720-B426-45CD-811B-AB72EA5D9905}"/>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163534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D1F43D-DDEE-4F97-861E-78577F2C3DDF}"/>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6. Lane capacity</a:t>
            </a:r>
          </a:p>
        </p:txBody>
      </p:sp>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17413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lane capacity</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Saturation flow rate</a:t>
            </a:r>
          </a:p>
          <a:p>
            <a:pPr marL="285750" indent="-285750">
              <a:buFont typeface="Arial" panose="020B0604020202020204" pitchFamily="34" charset="0"/>
              <a:buChar char="•"/>
            </a:pPr>
            <a:r>
              <a:rPr lang="en-US" dirty="0">
                <a:solidFill>
                  <a:schemeClr val="tx1"/>
                </a:solidFill>
              </a:rPr>
              <a:t>Green ratio</a:t>
            </a:r>
          </a:p>
          <a:p>
            <a:pPr lvl="1" indent="-228600">
              <a:buFont typeface="Arial" panose="020B0604020202020204" pitchFamily="34" charset="0"/>
              <a:buChar char="•"/>
            </a:pPr>
            <a:endParaRPr lang="en-US" dirty="0">
              <a:solidFill>
                <a:schemeClr val="tx1"/>
              </a:solidFill>
            </a:endParaRPr>
          </a:p>
        </p:txBody>
      </p:sp>
      <p:sp>
        <p:nvSpPr>
          <p:cNvPr id="3" name="Rectangle 2">
            <a:extLst>
              <a:ext uri="{FF2B5EF4-FFF2-40B4-BE49-F238E27FC236}">
                <a16:creationId xmlns:a16="http://schemas.microsoft.com/office/drawing/2014/main" id="{ACBE7C6E-0CFC-4C93-B5A2-91C6CC9C46C5}"/>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AE3F055E-316E-43E9-9230-F453F55DA3B7}"/>
              </a:ext>
            </a:extLst>
          </p:cNvPr>
          <p:cNvPicPr>
            <a:picLocks noChangeAspect="1"/>
          </p:cNvPicPr>
          <p:nvPr/>
        </p:nvPicPr>
        <p:blipFill>
          <a:blip r:embed="rId2"/>
          <a:stretch>
            <a:fillRect/>
          </a:stretch>
        </p:blipFill>
        <p:spPr>
          <a:xfrm>
            <a:off x="10818891" y="5116376"/>
            <a:ext cx="1245008" cy="1631635"/>
          </a:xfrm>
          <a:prstGeom prst="rect">
            <a:avLst/>
          </a:prstGeom>
          <a:solidFill>
            <a:schemeClr val="bg1"/>
          </a:solidFill>
          <a:ln w="44450">
            <a:solidFill>
              <a:schemeClr val="bg2">
                <a:lumMod val="50000"/>
              </a:schemeClr>
            </a:solidFill>
          </a:ln>
        </p:spPr>
      </p:pic>
      <p:sp>
        <p:nvSpPr>
          <p:cNvPr id="5" name="TextBox 4">
            <a:extLst>
              <a:ext uri="{FF2B5EF4-FFF2-40B4-BE49-F238E27FC236}">
                <a16:creationId xmlns:a16="http://schemas.microsoft.com/office/drawing/2014/main" id="{3A5BDB90-57F6-4CD7-9270-F64459897BB6}"/>
              </a:ext>
            </a:extLst>
          </p:cNvPr>
          <p:cNvSpPr txBox="1"/>
          <p:nvPr/>
        </p:nvSpPr>
        <p:spPr>
          <a:xfrm>
            <a:off x="5948127" y="1321806"/>
            <a:ext cx="2562130" cy="369332"/>
          </a:xfrm>
          <a:prstGeom prst="rect">
            <a:avLst/>
          </a:prstGeom>
          <a:noFill/>
        </p:spPr>
        <p:txBody>
          <a:bodyPr wrap="square" rtlCol="0">
            <a:spAutoFit/>
          </a:bodyPr>
          <a:lstStyle/>
          <a:p>
            <a:r>
              <a:rPr lang="en-US" b="1" dirty="0">
                <a:solidFill>
                  <a:srgbClr val="FF0000"/>
                </a:solidFill>
              </a:rPr>
              <a:t>Add graphics </a:t>
            </a:r>
            <a:r>
              <a:rPr lang="en-US" b="1">
                <a:solidFill>
                  <a:srgbClr val="FF0000"/>
                </a:solidFill>
              </a:rPr>
              <a:t>from book?</a:t>
            </a:r>
            <a:endParaRPr lang="en-US" b="1" dirty="0">
              <a:solidFill>
                <a:srgbClr val="FF0000"/>
              </a:solidFill>
            </a:endParaRPr>
          </a:p>
        </p:txBody>
      </p:sp>
    </p:spTree>
    <p:extLst>
      <p:ext uri="{BB962C8B-B14F-4D97-AF65-F5344CB8AC3E}">
        <p14:creationId xmlns:p14="http://schemas.microsoft.com/office/powerpoint/2010/main" val="64461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17413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LT lane capacity</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Permitted LT movement</a:t>
            </a:r>
          </a:p>
          <a:p>
            <a:pPr marL="285750" indent="-285750">
              <a:buFont typeface="Arial" panose="020B0604020202020204" pitchFamily="34" charset="0"/>
              <a:buChar char="•"/>
            </a:pPr>
            <a:r>
              <a:rPr lang="en-US" dirty="0">
                <a:solidFill>
                  <a:schemeClr val="tx1"/>
                </a:solidFill>
              </a:rPr>
              <a:t>Gap acceptance process</a:t>
            </a:r>
          </a:p>
          <a:p>
            <a:pPr lvl="1" indent="-228600">
              <a:buFont typeface="Arial" panose="020B0604020202020204" pitchFamily="34" charset="0"/>
              <a:buChar char="•"/>
            </a:pPr>
            <a:endParaRPr lang="en-US" dirty="0">
              <a:solidFill>
                <a:schemeClr val="tx1"/>
              </a:solidFill>
            </a:endParaRPr>
          </a:p>
        </p:txBody>
      </p:sp>
      <p:pic>
        <p:nvPicPr>
          <p:cNvPr id="3" name="Picture 2">
            <a:extLst>
              <a:ext uri="{FF2B5EF4-FFF2-40B4-BE49-F238E27FC236}">
                <a16:creationId xmlns:a16="http://schemas.microsoft.com/office/drawing/2014/main" id="{D839BEEE-CC1B-4EC4-AA8E-F7084D4FB5DE}"/>
              </a:ext>
            </a:extLst>
          </p:cNvPr>
          <p:cNvPicPr>
            <a:picLocks noChangeAspect="1"/>
          </p:cNvPicPr>
          <p:nvPr/>
        </p:nvPicPr>
        <p:blipFill>
          <a:blip r:embed="rId2"/>
          <a:stretch>
            <a:fillRect/>
          </a:stretch>
        </p:blipFill>
        <p:spPr>
          <a:xfrm>
            <a:off x="4330141" y="162999"/>
            <a:ext cx="5511238" cy="3645325"/>
          </a:xfrm>
          <a:prstGeom prst="rect">
            <a:avLst/>
          </a:prstGeom>
        </p:spPr>
      </p:pic>
      <p:pic>
        <p:nvPicPr>
          <p:cNvPr id="7" name="Picture 6">
            <a:extLst>
              <a:ext uri="{FF2B5EF4-FFF2-40B4-BE49-F238E27FC236}">
                <a16:creationId xmlns:a16="http://schemas.microsoft.com/office/drawing/2014/main" id="{799DCF94-DE3D-4DF0-A885-819698C88118}"/>
              </a:ext>
            </a:extLst>
          </p:cNvPr>
          <p:cNvPicPr>
            <a:picLocks noChangeAspect="1"/>
          </p:cNvPicPr>
          <p:nvPr/>
        </p:nvPicPr>
        <p:blipFill>
          <a:blip r:embed="rId3"/>
          <a:stretch>
            <a:fillRect/>
          </a:stretch>
        </p:blipFill>
        <p:spPr>
          <a:xfrm>
            <a:off x="4453177" y="4190163"/>
            <a:ext cx="5373859" cy="2674604"/>
          </a:xfrm>
          <a:prstGeom prst="rect">
            <a:avLst/>
          </a:prstGeom>
        </p:spPr>
      </p:pic>
      <p:sp>
        <p:nvSpPr>
          <p:cNvPr id="2" name="Rectangle: Rounded Corners 1">
            <a:extLst>
              <a:ext uri="{FF2B5EF4-FFF2-40B4-BE49-F238E27FC236}">
                <a16:creationId xmlns:a16="http://schemas.microsoft.com/office/drawing/2014/main" id="{5059E124-7B71-45F0-B665-21FA5DE61A8C}"/>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8. Permitted LT movement</a:t>
            </a:r>
          </a:p>
        </p:txBody>
      </p:sp>
      <p:sp>
        <p:nvSpPr>
          <p:cNvPr id="5" name="Rectangle 4">
            <a:extLst>
              <a:ext uri="{FF2B5EF4-FFF2-40B4-BE49-F238E27FC236}">
                <a16:creationId xmlns:a16="http://schemas.microsoft.com/office/drawing/2014/main" id="{951B9193-07FF-4DE9-9554-AEA3C5EFE4A6}"/>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68F533A0-D65A-405C-A853-2C86F876A8A6}"/>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30100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17413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capacity utilization</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Critical movement analysis</a:t>
            </a:r>
          </a:p>
          <a:p>
            <a:pPr lvl="1" indent="-228600">
              <a:buFont typeface="Arial" panose="020B0604020202020204" pitchFamily="34" charset="0"/>
              <a:buChar char="•"/>
            </a:pPr>
            <a:endParaRPr lang="en-US" dirty="0">
              <a:solidFill>
                <a:schemeClr val="tx1"/>
              </a:solidFill>
            </a:endParaRPr>
          </a:p>
        </p:txBody>
      </p:sp>
      <p:sp>
        <p:nvSpPr>
          <p:cNvPr id="2" name="Rectangle: Rounded Corners 1">
            <a:extLst>
              <a:ext uri="{FF2B5EF4-FFF2-40B4-BE49-F238E27FC236}">
                <a16:creationId xmlns:a16="http://schemas.microsoft.com/office/drawing/2014/main" id="{5059E124-7B71-45F0-B665-21FA5DE61A8C}"/>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9. Capacity utilization</a:t>
            </a:r>
          </a:p>
        </p:txBody>
      </p:sp>
      <p:sp>
        <p:nvSpPr>
          <p:cNvPr id="5" name="Rectangle 4">
            <a:extLst>
              <a:ext uri="{FF2B5EF4-FFF2-40B4-BE49-F238E27FC236}">
                <a16:creationId xmlns:a16="http://schemas.microsoft.com/office/drawing/2014/main" id="{951B9193-07FF-4DE9-9554-AEA3C5EFE4A6}"/>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C153044A-5224-4823-AAFC-F2095D09564D}"/>
              </a:ext>
            </a:extLst>
          </p:cNvPr>
          <p:cNvPicPr>
            <a:picLocks noChangeAspect="1"/>
          </p:cNvPicPr>
          <p:nvPr/>
        </p:nvPicPr>
        <p:blipFill>
          <a:blip r:embed="rId2"/>
          <a:stretch>
            <a:fillRect/>
          </a:stretch>
        </p:blipFill>
        <p:spPr>
          <a:xfrm>
            <a:off x="3693937" y="146304"/>
            <a:ext cx="7124954" cy="5407483"/>
          </a:xfrm>
          <a:prstGeom prst="rect">
            <a:avLst/>
          </a:prstGeom>
          <a:solidFill>
            <a:schemeClr val="bg1"/>
          </a:solidFill>
        </p:spPr>
      </p:pic>
      <p:pic>
        <p:nvPicPr>
          <p:cNvPr id="3" name="Picture 2">
            <a:extLst>
              <a:ext uri="{FF2B5EF4-FFF2-40B4-BE49-F238E27FC236}">
                <a16:creationId xmlns:a16="http://schemas.microsoft.com/office/drawing/2014/main" id="{C2A4E5B0-CBC0-4BA8-81A5-E1A0E01ADC3A}"/>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458205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85459" y="182876"/>
            <a:ext cx="4572000" cy="6460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Field measurement technique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460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31-99 to 31-105</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sp>
        <p:nvSpPr>
          <p:cNvPr id="47" name="Rectangle: Rounded Corners 46">
            <a:extLst>
              <a:ext uri="{FF2B5EF4-FFF2-40B4-BE49-F238E27FC236}">
                <a16:creationId xmlns:a16="http://schemas.microsoft.com/office/drawing/2014/main" id="{1FD2632B-5477-4912-A301-976D5DE55CD7}"/>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48" name="Straight Arrow Connector 47">
            <a:extLst>
              <a:ext uri="{FF2B5EF4-FFF2-40B4-BE49-F238E27FC236}">
                <a16:creationId xmlns:a16="http://schemas.microsoft.com/office/drawing/2014/main" id="{60C48B9F-7E12-42AC-B175-DD269EB2F363}"/>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1A2E5CA0-B025-414A-8C9F-BE7A541AF2A5}"/>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490901F7-9F1D-4354-974C-BE23F627C386}"/>
              </a:ext>
            </a:extLst>
          </p:cNvPr>
          <p:cNvPicPr>
            <a:picLocks noChangeAspect="1"/>
          </p:cNvPicPr>
          <p:nvPr/>
        </p:nvPicPr>
        <p:blipFill>
          <a:blip r:embed="rId2"/>
          <a:stretch>
            <a:fillRect/>
          </a:stretch>
        </p:blipFill>
        <p:spPr>
          <a:xfrm>
            <a:off x="4685458" y="1002500"/>
            <a:ext cx="5081539" cy="5866099"/>
          </a:xfrm>
          <a:prstGeom prst="rect">
            <a:avLst/>
          </a:prstGeom>
        </p:spPr>
      </p:pic>
      <p:pic>
        <p:nvPicPr>
          <p:cNvPr id="3" name="Picture 2">
            <a:extLst>
              <a:ext uri="{FF2B5EF4-FFF2-40B4-BE49-F238E27FC236}">
                <a16:creationId xmlns:a16="http://schemas.microsoft.com/office/drawing/2014/main" id="{63067D30-B569-4FDD-B769-B49790A5AF84}"/>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144948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149EFB6-FC33-4426-8E01-C089F1FF06EE}"/>
              </a:ext>
            </a:extLst>
          </p:cNvPr>
          <p:cNvSpPr/>
          <p:nvPr/>
        </p:nvSpPr>
        <p:spPr>
          <a:xfrm>
            <a:off x="4685459" y="202958"/>
            <a:ext cx="4572000" cy="26849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Uniform delay</a:t>
            </a:r>
          </a:p>
          <a:p>
            <a:pPr marL="285750" indent="-285750">
              <a:buFont typeface="Arial" panose="020B0604020202020204" pitchFamily="34" charset="0"/>
              <a:buChar char="•"/>
            </a:pPr>
            <a:r>
              <a:rPr lang="en-US" dirty="0">
                <a:solidFill>
                  <a:schemeClr val="tx1"/>
                </a:solidFill>
              </a:rPr>
              <a:t>Queue accumulation polygon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2" name="Picture 1">
            <a:extLst>
              <a:ext uri="{FF2B5EF4-FFF2-40B4-BE49-F238E27FC236}">
                <a16:creationId xmlns:a16="http://schemas.microsoft.com/office/drawing/2014/main" id="{28F5A050-595B-4BD1-9F1E-DBD443AA4669}"/>
              </a:ext>
            </a:extLst>
          </p:cNvPr>
          <p:cNvPicPr>
            <a:picLocks noChangeAspect="1"/>
          </p:cNvPicPr>
          <p:nvPr/>
        </p:nvPicPr>
        <p:blipFill>
          <a:blip r:embed="rId2"/>
          <a:stretch>
            <a:fillRect/>
          </a:stretch>
        </p:blipFill>
        <p:spPr>
          <a:xfrm>
            <a:off x="4805339" y="851446"/>
            <a:ext cx="3719606" cy="1926137"/>
          </a:xfrm>
          <a:prstGeom prst="rect">
            <a:avLst/>
          </a:prstGeom>
        </p:spPr>
      </p:pic>
      <p:sp>
        <p:nvSpPr>
          <p:cNvPr id="8" name="Rectangle 7">
            <a:extLst>
              <a:ext uri="{FF2B5EF4-FFF2-40B4-BE49-F238E27FC236}">
                <a16:creationId xmlns:a16="http://schemas.microsoft.com/office/drawing/2014/main" id="{135A8247-2CF9-4607-9A99-0404E4CF257B}"/>
              </a:ext>
            </a:extLst>
          </p:cNvPr>
          <p:cNvSpPr/>
          <p:nvPr/>
        </p:nvSpPr>
        <p:spPr>
          <a:xfrm>
            <a:off x="9432235" y="217031"/>
            <a:ext cx="2589094" cy="14440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 19-51</a:t>
            </a:r>
          </a:p>
          <a:p>
            <a:pPr marL="285750" indent="-285750">
              <a:buFont typeface="Arial" panose="020B0604020202020204" pitchFamily="34" charset="0"/>
              <a:buChar char="•"/>
            </a:pPr>
            <a:r>
              <a:rPr lang="en-US" dirty="0">
                <a:solidFill>
                  <a:schemeClr val="tx1"/>
                </a:solidFill>
              </a:rPr>
              <a:t>pp. 31-42 to 31-45</a:t>
            </a:r>
          </a:p>
          <a:p>
            <a:pPr marL="285750" indent="-285750">
              <a:buFont typeface="Arial" panose="020B0604020202020204" pitchFamily="34" charset="0"/>
              <a:buChar char="•"/>
            </a:pPr>
            <a:r>
              <a:rPr lang="en-US" dirty="0">
                <a:solidFill>
                  <a:schemeClr val="tx1"/>
                </a:solidFill>
              </a:rPr>
              <a:t>pp. 31-42 to 31-62*(add)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sp>
        <p:nvSpPr>
          <p:cNvPr id="47" name="Rectangle: Rounded Corners 46">
            <a:extLst>
              <a:ext uri="{FF2B5EF4-FFF2-40B4-BE49-F238E27FC236}">
                <a16:creationId xmlns:a16="http://schemas.microsoft.com/office/drawing/2014/main" id="{1FD2632B-5477-4912-A301-976D5DE55CD7}"/>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48" name="Straight Arrow Connector 47">
            <a:extLst>
              <a:ext uri="{FF2B5EF4-FFF2-40B4-BE49-F238E27FC236}">
                <a16:creationId xmlns:a16="http://schemas.microsoft.com/office/drawing/2014/main" id="{60C48B9F-7E12-42AC-B175-DD269EB2F363}"/>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1A2E5CA0-B025-414A-8C9F-BE7A541AF2A5}"/>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05E4270A-4D79-428E-B5B7-44D32B5C09F5}"/>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12779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67969"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CDF8B12-B482-42CB-936F-649383E6F18A}"/>
              </a:ext>
            </a:extLst>
          </p:cNvPr>
          <p:cNvSpPr/>
          <p:nvPr/>
        </p:nvSpPr>
        <p:spPr>
          <a:xfrm>
            <a:off x="2231355" y="1167280"/>
            <a:ext cx="1974069" cy="4997850"/>
          </a:xfrm>
          <a:prstGeom prst="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5737FE-4F7A-4AF4-A545-0E9A028C2D02}"/>
              </a:ext>
            </a:extLst>
          </p:cNvPr>
          <p:cNvSpPr/>
          <p:nvPr/>
        </p:nvSpPr>
        <p:spPr>
          <a:xfrm>
            <a:off x="4671390" y="164023"/>
            <a:ext cx="7310077" cy="20229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Predicted results</a:t>
            </a:r>
          </a:p>
          <a:p>
            <a:pPr marL="285750" indent="-285750">
              <a:buFont typeface="Arial" panose="020B0604020202020204" pitchFamily="34" charset="0"/>
              <a:buChar char="•"/>
            </a:pPr>
            <a:r>
              <a:rPr lang="en-US" dirty="0">
                <a:solidFill>
                  <a:schemeClr val="tx1"/>
                </a:solidFill>
              </a:rPr>
              <a:t>What are the predicted capacity and volume-to-capacity ratio for each analysis unit?</a:t>
            </a:r>
          </a:p>
          <a:p>
            <a:pPr marL="285750" indent="-285750">
              <a:buFont typeface="Arial" panose="020B0604020202020204" pitchFamily="34" charset="0"/>
              <a:buChar char="•"/>
            </a:pPr>
            <a:r>
              <a:rPr lang="en-US" dirty="0">
                <a:solidFill>
                  <a:schemeClr val="tx1"/>
                </a:solidFill>
              </a:rPr>
              <a:t>What is the predicted delay for each analysis unit?</a:t>
            </a:r>
          </a:p>
          <a:p>
            <a:pPr marL="285750" indent="-285750">
              <a:buFont typeface="Arial" panose="020B0604020202020204" pitchFamily="34" charset="0"/>
              <a:buChar char="•"/>
            </a:pPr>
            <a:r>
              <a:rPr lang="en-US" dirty="0">
                <a:solidFill>
                  <a:schemeClr val="tx1"/>
                </a:solidFill>
              </a:rPr>
              <a:t>What is the level of service for each analysis unit?</a:t>
            </a:r>
          </a:p>
          <a:p>
            <a:pPr marL="285750" indent="-285750">
              <a:buFont typeface="Arial" panose="020B0604020202020204" pitchFamily="34" charset="0"/>
              <a:buChar char="•"/>
            </a:pPr>
            <a:r>
              <a:rPr lang="en-US" dirty="0">
                <a:solidFill>
                  <a:schemeClr val="tx1"/>
                </a:solidFill>
              </a:rPr>
              <a:t>What is the predicted queue service ratio for each analysis unit?</a:t>
            </a:r>
          </a:p>
          <a:p>
            <a:pPr marL="285750" indent="-285750">
              <a:buFont typeface="Arial" panose="020B0604020202020204" pitchFamily="34" charset="0"/>
              <a:buChar char="•"/>
            </a:pPr>
            <a:r>
              <a:rPr lang="en-US" dirty="0">
                <a:solidFill>
                  <a:schemeClr val="tx1"/>
                </a:solidFill>
              </a:rPr>
              <a:t>What can you learn from the predicted results?</a:t>
            </a:r>
          </a:p>
          <a:p>
            <a:endParaRPr lang="en-US" b="1" dirty="0">
              <a:solidFill>
                <a:schemeClr val="tx1"/>
              </a:solidFill>
            </a:endParaRPr>
          </a:p>
        </p:txBody>
      </p:sp>
      <p:pic>
        <p:nvPicPr>
          <p:cNvPr id="4" name="Picture 3">
            <a:extLst>
              <a:ext uri="{FF2B5EF4-FFF2-40B4-BE49-F238E27FC236}">
                <a16:creationId xmlns:a16="http://schemas.microsoft.com/office/drawing/2014/main" id="{B974AA6B-0C01-4008-8FFD-D9C51B04F277}"/>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3474076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E612AB0-50D3-4FF2-82BE-0887E8972AE7}"/>
              </a:ext>
            </a:extLst>
          </p:cNvPr>
          <p:cNvSpPr/>
          <p:nvPr/>
        </p:nvSpPr>
        <p:spPr>
          <a:xfrm>
            <a:off x="4685459" y="202298"/>
            <a:ext cx="4572000" cy="24893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Initial queue delay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3" name="Picture 2">
            <a:extLst>
              <a:ext uri="{FF2B5EF4-FFF2-40B4-BE49-F238E27FC236}">
                <a16:creationId xmlns:a16="http://schemas.microsoft.com/office/drawing/2014/main" id="{B02DC1EB-D9F6-4CFC-8E37-3E0C8CB0C773}"/>
              </a:ext>
            </a:extLst>
          </p:cNvPr>
          <p:cNvPicPr>
            <a:picLocks noChangeAspect="1"/>
          </p:cNvPicPr>
          <p:nvPr/>
        </p:nvPicPr>
        <p:blipFill>
          <a:blip r:embed="rId2"/>
          <a:stretch>
            <a:fillRect/>
          </a:stretch>
        </p:blipFill>
        <p:spPr>
          <a:xfrm>
            <a:off x="4805339" y="561808"/>
            <a:ext cx="2984338" cy="2009671"/>
          </a:xfrm>
          <a:prstGeom prst="rect">
            <a:avLst/>
          </a:prstGeom>
        </p:spPr>
      </p:pic>
      <p:sp>
        <p:nvSpPr>
          <p:cNvPr id="10" name="Rectangle 9">
            <a:extLst>
              <a:ext uri="{FF2B5EF4-FFF2-40B4-BE49-F238E27FC236}">
                <a16:creationId xmlns:a16="http://schemas.microsoft.com/office/drawing/2014/main" id="{BEC828D6-1379-469B-B36D-5335E6074BD2}"/>
              </a:ext>
            </a:extLst>
          </p:cNvPr>
          <p:cNvSpPr/>
          <p:nvPr/>
        </p:nvSpPr>
        <p:spPr>
          <a:xfrm>
            <a:off x="9462147" y="208085"/>
            <a:ext cx="2589094" cy="6397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 19-51</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sp>
        <p:nvSpPr>
          <p:cNvPr id="47" name="Rectangle: Rounded Corners 46">
            <a:extLst>
              <a:ext uri="{FF2B5EF4-FFF2-40B4-BE49-F238E27FC236}">
                <a16:creationId xmlns:a16="http://schemas.microsoft.com/office/drawing/2014/main" id="{1FD2632B-5477-4912-A301-976D5DE55CD7}"/>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48" name="Straight Arrow Connector 47">
            <a:extLst>
              <a:ext uri="{FF2B5EF4-FFF2-40B4-BE49-F238E27FC236}">
                <a16:creationId xmlns:a16="http://schemas.microsoft.com/office/drawing/2014/main" id="{60C48B9F-7E12-42AC-B175-DD269EB2F363}"/>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1A2E5CA0-B025-414A-8C9F-BE7A541AF2A5}"/>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DFCA1FFA-423C-4973-A6A8-D92F3A484760}"/>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421274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80976E1-2A91-40F6-AE6E-1C25BFF2A1D8}"/>
                  </a:ext>
                </a:extLst>
              </p:cNvPr>
              <p:cNvSpPr/>
              <p:nvPr/>
            </p:nvSpPr>
            <p:spPr>
              <a:xfrm>
                <a:off x="4685459" y="182877"/>
                <a:ext cx="4572000" cy="12801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Incremental delay</a:t>
                </a:r>
              </a:p>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=900</m:t>
                      </m:r>
                      <m:r>
                        <a:rPr lang="en-US" b="0" i="1" smtClean="0">
                          <a:solidFill>
                            <a:schemeClr val="tx1"/>
                          </a:solidFill>
                          <a:latin typeface="Cambria Math" panose="02040503050406030204" pitchFamily="18" charset="0"/>
                        </a:rPr>
                        <m:t>𝑇</m:t>
                      </m:r>
                      <m:d>
                        <m:dPr>
                          <m:begChr m:val="["/>
                          <m:endChr m:val="]"/>
                          <m:ctrlPr>
                            <a:rPr lang="en-US" b="0" i="1" smtClean="0">
                              <a:solidFill>
                                <a:schemeClr val="tx1"/>
                              </a:solidFill>
                              <a:latin typeface="Cambria Math" panose="02040503050406030204" pitchFamily="18" charset="0"/>
                            </a:rPr>
                          </m:ctrlPr>
                        </m:dPr>
                        <m:e>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𝐴</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rPr>
                            <m:t>+</m:t>
                          </m:r>
                          <m:rad>
                            <m:radPr>
                              <m:degHide m:val="on"/>
                              <m:ctrlPr>
                                <a:rPr lang="en-US" b="0" i="1" smtClean="0">
                                  <a:solidFill>
                                    <a:schemeClr val="tx1"/>
                                  </a:solidFill>
                                  <a:latin typeface="Cambria Math" panose="02040503050406030204" pitchFamily="18" charset="0"/>
                                </a:rPr>
                              </m:ctrlPr>
                            </m:radPr>
                            <m:deg/>
                            <m:e>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𝐴</m:t>
                                          </m:r>
                                        </m:sub>
                                      </m:sSub>
                                      <m:r>
                                        <a:rPr lang="en-US" b="0" i="1" smtClean="0">
                                          <a:solidFill>
                                            <a:schemeClr val="tx1"/>
                                          </a:solidFill>
                                          <a:latin typeface="Cambria Math" panose="02040503050406030204" pitchFamily="18" charset="0"/>
                                        </a:rPr>
                                        <m:t>−1</m:t>
                                      </m:r>
                                    </m:e>
                                  </m:d>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8</m:t>
                                  </m:r>
                                  <m:r>
                                    <a:rPr lang="en-US" b="0" i="1" smtClean="0">
                                      <a:solidFill>
                                        <a:schemeClr val="tx1"/>
                                      </a:solidFill>
                                      <a:latin typeface="Cambria Math" panose="02040503050406030204" pitchFamily="18" charset="0"/>
                                    </a:rPr>
                                    <m:t>𝑘𝐼</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𝐴</m:t>
                                      </m:r>
                                    </m:sub>
                                  </m:sSub>
                                </m:num>
                                <m:den>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𝐴</m:t>
                                      </m:r>
                                    </m:sub>
                                  </m:sSub>
                                  <m:r>
                                    <a:rPr lang="en-US" b="0" i="1" smtClean="0">
                                      <a:solidFill>
                                        <a:schemeClr val="tx1"/>
                                      </a:solidFill>
                                      <a:latin typeface="Cambria Math" panose="02040503050406030204" pitchFamily="18" charset="0"/>
                                    </a:rPr>
                                    <m:t>𝑇</m:t>
                                  </m:r>
                                </m:den>
                              </m:f>
                            </m:e>
                          </m:rad>
                        </m:e>
                      </m:d>
                    </m:oMath>
                  </m:oMathPara>
                </a14:m>
                <a:endParaRPr lang="en-US" dirty="0">
                  <a:solidFill>
                    <a:schemeClr val="tx1"/>
                  </a:solidFill>
                </a:endParaRPr>
              </a:p>
              <a:p>
                <a:endParaRPr lang="en-US" dirty="0">
                  <a:solidFill>
                    <a:schemeClr val="tx1"/>
                  </a:solidFill>
                </a:endParaRPr>
              </a:p>
            </p:txBody>
          </p:sp>
        </mc:Choice>
        <mc:Fallback xmlns="">
          <p:sp>
            <p:nvSpPr>
              <p:cNvPr id="29" name="Rectangle 28">
                <a:extLst>
                  <a:ext uri="{FF2B5EF4-FFF2-40B4-BE49-F238E27FC236}">
                    <a16:creationId xmlns:a16="http://schemas.microsoft.com/office/drawing/2014/main" id="{F80976E1-2A91-40F6-AE6E-1C25BFF2A1D8}"/>
                  </a:ext>
                </a:extLst>
              </p:cNvPr>
              <p:cNvSpPr>
                <a:spLocks noRot="1" noChangeAspect="1" noMove="1" noResize="1" noEditPoints="1" noAdjustHandles="1" noChangeArrowheads="1" noChangeShapeType="1" noTextEdit="1"/>
              </p:cNvSpPr>
              <p:nvPr/>
            </p:nvSpPr>
            <p:spPr>
              <a:xfrm>
                <a:off x="4685459" y="182877"/>
                <a:ext cx="4572000" cy="1280164"/>
              </a:xfrm>
              <a:prstGeom prst="rect">
                <a:avLst/>
              </a:prstGeom>
              <a:blipFill>
                <a:blip r:embed="rId2"/>
                <a:stretch>
                  <a:fillRect l="-1064" t="-1887"/>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19-51 to 19-53</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pic>
        <p:nvPicPr>
          <p:cNvPr id="4" name="Picture 3">
            <a:extLst>
              <a:ext uri="{FF2B5EF4-FFF2-40B4-BE49-F238E27FC236}">
                <a16:creationId xmlns:a16="http://schemas.microsoft.com/office/drawing/2014/main" id="{92D5D603-6161-4134-9246-1430F5EB212B}"/>
              </a:ext>
            </a:extLst>
          </p:cNvPr>
          <p:cNvPicPr>
            <a:picLocks noChangeAspect="1"/>
          </p:cNvPicPr>
          <p:nvPr/>
        </p:nvPicPr>
        <p:blipFill>
          <a:blip r:embed="rId3"/>
          <a:stretch>
            <a:fillRect/>
          </a:stretch>
        </p:blipFill>
        <p:spPr>
          <a:xfrm>
            <a:off x="4685459" y="1598014"/>
            <a:ext cx="4586526" cy="3069779"/>
          </a:xfrm>
          <a:prstGeom prst="rect">
            <a:avLst/>
          </a:prstGeom>
        </p:spPr>
      </p:pic>
      <p:sp>
        <p:nvSpPr>
          <p:cNvPr id="34" name="Rectangle: Rounded Corners 33">
            <a:extLst>
              <a:ext uri="{FF2B5EF4-FFF2-40B4-BE49-F238E27FC236}">
                <a16:creationId xmlns:a16="http://schemas.microsoft.com/office/drawing/2014/main" id="{3F7E144F-3256-40D0-B8D1-174F56E30929}"/>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4471CB56-AA57-4950-89BD-69895DCC21A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ED4B568-8E10-4A1A-846D-E5C88432D762}"/>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7E4B2654-75BF-4ABA-8FCD-39B885EF625C}"/>
              </a:ext>
            </a:extLst>
          </p:cNvPr>
          <p:cNvPicPr>
            <a:picLocks noChangeAspect="1"/>
          </p:cNvPicPr>
          <p:nvPr/>
        </p:nvPicPr>
        <p:blipFill>
          <a:blip r:embed="rId4"/>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418152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17413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delay when D &lt; C</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Cumulative vehicle diagram</a:t>
            </a:r>
          </a:p>
          <a:p>
            <a:pPr marL="285750" indent="-285750">
              <a:buFont typeface="Arial" panose="020B0604020202020204" pitchFamily="34" charset="0"/>
              <a:buChar char="•"/>
            </a:pPr>
            <a:r>
              <a:rPr lang="en-US" dirty="0">
                <a:solidFill>
                  <a:schemeClr val="tx1"/>
                </a:solidFill>
              </a:rPr>
              <a:t>Queue accumulation polygon</a:t>
            </a:r>
          </a:p>
          <a:p>
            <a:pPr lvl="1" indent="-228600">
              <a:buFont typeface="Arial" panose="020B0604020202020204" pitchFamily="34" charset="0"/>
              <a:buChar char="•"/>
            </a:pPr>
            <a:endParaRPr lang="en-US" dirty="0">
              <a:solidFill>
                <a:schemeClr val="tx1"/>
              </a:solidFill>
            </a:endParaRPr>
          </a:p>
        </p:txBody>
      </p:sp>
      <p:sp>
        <p:nvSpPr>
          <p:cNvPr id="2" name="Rectangle: Rounded Corners 1">
            <a:extLst>
              <a:ext uri="{FF2B5EF4-FFF2-40B4-BE49-F238E27FC236}">
                <a16:creationId xmlns:a16="http://schemas.microsoft.com/office/drawing/2014/main" id="{5059E124-7B71-45F0-B665-21FA5DE61A8C}"/>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7. Calculating delay (D &lt; C)</a:t>
            </a:r>
          </a:p>
        </p:txBody>
      </p:sp>
      <p:sp>
        <p:nvSpPr>
          <p:cNvPr id="5" name="Rectangle 4">
            <a:extLst>
              <a:ext uri="{FF2B5EF4-FFF2-40B4-BE49-F238E27FC236}">
                <a16:creationId xmlns:a16="http://schemas.microsoft.com/office/drawing/2014/main" id="{951B9193-07FF-4DE9-9554-AEA3C5EFE4A6}"/>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4" name="Picture 3">
            <a:extLst>
              <a:ext uri="{FF2B5EF4-FFF2-40B4-BE49-F238E27FC236}">
                <a16:creationId xmlns:a16="http://schemas.microsoft.com/office/drawing/2014/main" id="{8F07E5A0-4B01-4C9F-BA0D-6AD529583167}"/>
              </a:ext>
            </a:extLst>
          </p:cNvPr>
          <p:cNvPicPr>
            <a:picLocks noChangeAspect="1"/>
          </p:cNvPicPr>
          <p:nvPr/>
        </p:nvPicPr>
        <p:blipFill>
          <a:blip r:embed="rId2"/>
          <a:stretch>
            <a:fillRect/>
          </a:stretch>
        </p:blipFill>
        <p:spPr>
          <a:xfrm>
            <a:off x="4303926" y="164592"/>
            <a:ext cx="4231024" cy="3191350"/>
          </a:xfrm>
          <a:prstGeom prst="rect">
            <a:avLst/>
          </a:prstGeom>
        </p:spPr>
      </p:pic>
      <p:pic>
        <p:nvPicPr>
          <p:cNvPr id="8" name="Picture 7">
            <a:extLst>
              <a:ext uri="{FF2B5EF4-FFF2-40B4-BE49-F238E27FC236}">
                <a16:creationId xmlns:a16="http://schemas.microsoft.com/office/drawing/2014/main" id="{11E78B0C-EF51-458D-A86E-BE7FA7C1F98A}"/>
              </a:ext>
            </a:extLst>
          </p:cNvPr>
          <p:cNvPicPr>
            <a:picLocks noChangeAspect="1"/>
          </p:cNvPicPr>
          <p:nvPr/>
        </p:nvPicPr>
        <p:blipFill>
          <a:blip r:embed="rId3"/>
          <a:stretch>
            <a:fillRect/>
          </a:stretch>
        </p:blipFill>
        <p:spPr>
          <a:xfrm>
            <a:off x="4561415" y="3637385"/>
            <a:ext cx="4915738" cy="3056023"/>
          </a:xfrm>
          <a:prstGeom prst="rect">
            <a:avLst/>
          </a:prstGeom>
        </p:spPr>
      </p:pic>
      <p:pic>
        <p:nvPicPr>
          <p:cNvPr id="3" name="Picture 2">
            <a:extLst>
              <a:ext uri="{FF2B5EF4-FFF2-40B4-BE49-F238E27FC236}">
                <a16:creationId xmlns:a16="http://schemas.microsoft.com/office/drawing/2014/main" id="{8760258E-7D00-4A62-9D50-A2D3CAF39351}"/>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378806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2035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delay when D &gt; C</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b="1" dirty="0">
                <a:solidFill>
                  <a:schemeClr val="tx1"/>
                </a:solidFill>
              </a:rPr>
              <a:t>Flow profile diagram</a:t>
            </a:r>
          </a:p>
          <a:p>
            <a:pPr marL="285750" indent="-285750">
              <a:buFont typeface="Arial" panose="020B0604020202020204" pitchFamily="34" charset="0"/>
              <a:buChar char="•"/>
            </a:pPr>
            <a:r>
              <a:rPr lang="en-US" b="1" dirty="0">
                <a:solidFill>
                  <a:schemeClr val="tx1"/>
                </a:solidFill>
              </a:rPr>
              <a:t>Cumulative vehicle diagram</a:t>
            </a:r>
          </a:p>
          <a:p>
            <a:pPr marL="285750" indent="-285750">
              <a:buFont typeface="Arial" panose="020B0604020202020204" pitchFamily="34" charset="0"/>
              <a:buChar char="•"/>
            </a:pPr>
            <a:r>
              <a:rPr lang="en-US" dirty="0">
                <a:solidFill>
                  <a:schemeClr val="tx1"/>
                </a:solidFill>
              </a:rPr>
              <a:t>Queue accumulation polygon</a:t>
            </a:r>
          </a:p>
          <a:p>
            <a:pPr lvl="1" indent="-228600">
              <a:buFont typeface="Arial" panose="020B0604020202020204" pitchFamily="34" charset="0"/>
              <a:buChar char="•"/>
            </a:pPr>
            <a:endParaRPr lang="en-US" dirty="0">
              <a:solidFill>
                <a:schemeClr val="tx1"/>
              </a:solidFill>
            </a:endParaRPr>
          </a:p>
        </p:txBody>
      </p:sp>
      <p:sp>
        <p:nvSpPr>
          <p:cNvPr id="2" name="Rectangle: Rounded Corners 1">
            <a:extLst>
              <a:ext uri="{FF2B5EF4-FFF2-40B4-BE49-F238E27FC236}">
                <a16:creationId xmlns:a16="http://schemas.microsoft.com/office/drawing/2014/main" id="{5059E124-7B71-45F0-B665-21FA5DE61A8C}"/>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10. Calculating delay (D &gt; C)</a:t>
            </a:r>
          </a:p>
        </p:txBody>
      </p:sp>
      <p:sp>
        <p:nvSpPr>
          <p:cNvPr id="5" name="Rectangle 4">
            <a:extLst>
              <a:ext uri="{FF2B5EF4-FFF2-40B4-BE49-F238E27FC236}">
                <a16:creationId xmlns:a16="http://schemas.microsoft.com/office/drawing/2014/main" id="{951B9193-07FF-4DE9-9554-AEA3C5EFE4A6}"/>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3" name="Picture 2">
            <a:extLst>
              <a:ext uri="{FF2B5EF4-FFF2-40B4-BE49-F238E27FC236}">
                <a16:creationId xmlns:a16="http://schemas.microsoft.com/office/drawing/2014/main" id="{D9ACECF8-0E85-4DDD-A618-FDD45DD5B331}"/>
              </a:ext>
            </a:extLst>
          </p:cNvPr>
          <p:cNvPicPr>
            <a:picLocks noChangeAspect="1"/>
          </p:cNvPicPr>
          <p:nvPr/>
        </p:nvPicPr>
        <p:blipFill>
          <a:blip r:embed="rId2"/>
          <a:stretch>
            <a:fillRect/>
          </a:stretch>
        </p:blipFill>
        <p:spPr>
          <a:xfrm>
            <a:off x="4532344" y="146304"/>
            <a:ext cx="4780248" cy="3476543"/>
          </a:xfrm>
          <a:prstGeom prst="rect">
            <a:avLst/>
          </a:prstGeom>
        </p:spPr>
      </p:pic>
      <p:pic>
        <p:nvPicPr>
          <p:cNvPr id="9" name="Picture 8">
            <a:extLst>
              <a:ext uri="{FF2B5EF4-FFF2-40B4-BE49-F238E27FC236}">
                <a16:creationId xmlns:a16="http://schemas.microsoft.com/office/drawing/2014/main" id="{84F51C88-8368-4C1C-96AA-8A5A6BC8821C}"/>
              </a:ext>
            </a:extLst>
          </p:cNvPr>
          <p:cNvPicPr>
            <a:picLocks noChangeAspect="1"/>
          </p:cNvPicPr>
          <p:nvPr/>
        </p:nvPicPr>
        <p:blipFill>
          <a:blip r:embed="rId3"/>
          <a:stretch>
            <a:fillRect/>
          </a:stretch>
        </p:blipFill>
        <p:spPr>
          <a:xfrm>
            <a:off x="4707582" y="3622847"/>
            <a:ext cx="4677437" cy="3496822"/>
          </a:xfrm>
          <a:prstGeom prst="rect">
            <a:avLst/>
          </a:prstGeom>
        </p:spPr>
      </p:pic>
      <p:pic>
        <p:nvPicPr>
          <p:cNvPr id="4" name="Picture 3">
            <a:extLst>
              <a:ext uri="{FF2B5EF4-FFF2-40B4-BE49-F238E27FC236}">
                <a16:creationId xmlns:a16="http://schemas.microsoft.com/office/drawing/2014/main" id="{AD58DB58-F4BD-4D3B-92CA-21F50A52D043}"/>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149255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ectangle 1209">
            <a:extLst>
              <a:ext uri="{FF2B5EF4-FFF2-40B4-BE49-F238E27FC236}">
                <a16:creationId xmlns:a16="http://schemas.microsoft.com/office/drawing/2014/main" id="{A0D899F5-42B0-4ACA-B3F7-75902430A3E4}"/>
              </a:ext>
            </a:extLst>
          </p:cNvPr>
          <p:cNvSpPr/>
          <p:nvPr/>
        </p:nvSpPr>
        <p:spPr>
          <a:xfrm>
            <a:off x="82459" y="1687660"/>
            <a:ext cx="3508466" cy="2035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Objective</a:t>
            </a:r>
          </a:p>
          <a:p>
            <a:pPr marL="285750" indent="-285750">
              <a:buFont typeface="Arial" panose="020B0604020202020204" pitchFamily="34" charset="0"/>
              <a:buChar char="•"/>
            </a:pPr>
            <a:r>
              <a:rPr lang="en-US" dirty="0">
                <a:solidFill>
                  <a:schemeClr val="tx1"/>
                </a:solidFill>
              </a:rPr>
              <a:t>Determine delay when D &gt; C</a:t>
            </a:r>
          </a:p>
          <a:p>
            <a:endParaRPr lang="en-US" dirty="0">
              <a:solidFill>
                <a:schemeClr val="tx1"/>
              </a:solidFill>
            </a:endParaRPr>
          </a:p>
          <a:p>
            <a:r>
              <a:rPr lang="en-US" dirty="0">
                <a:solidFill>
                  <a:schemeClr val="tx1"/>
                </a:solidFill>
              </a:rPr>
              <a:t>Concepts</a:t>
            </a:r>
          </a:p>
          <a:p>
            <a:pPr marL="285750" indent="-285750">
              <a:buFont typeface="Arial" panose="020B0604020202020204" pitchFamily="34" charset="0"/>
              <a:buChar char="•"/>
            </a:pPr>
            <a:r>
              <a:rPr lang="en-US" dirty="0">
                <a:solidFill>
                  <a:schemeClr val="tx1"/>
                </a:solidFill>
              </a:rPr>
              <a:t>Flow profile diagram</a:t>
            </a:r>
          </a:p>
          <a:p>
            <a:pPr marL="285750" indent="-285750">
              <a:buFont typeface="Arial" panose="020B0604020202020204" pitchFamily="34" charset="0"/>
              <a:buChar char="•"/>
            </a:pPr>
            <a:r>
              <a:rPr lang="en-US" b="1" dirty="0">
                <a:solidFill>
                  <a:schemeClr val="tx1"/>
                </a:solidFill>
              </a:rPr>
              <a:t>Cumulative vehicle diagram</a:t>
            </a:r>
          </a:p>
          <a:p>
            <a:pPr marL="285750" indent="-285750">
              <a:buFont typeface="Arial" panose="020B0604020202020204" pitchFamily="34" charset="0"/>
              <a:buChar char="•"/>
            </a:pPr>
            <a:r>
              <a:rPr lang="en-US" b="1" dirty="0">
                <a:solidFill>
                  <a:schemeClr val="tx1"/>
                </a:solidFill>
              </a:rPr>
              <a:t>Queue accumulation polygon</a:t>
            </a:r>
          </a:p>
          <a:p>
            <a:pPr lvl="1" indent="-228600">
              <a:buFont typeface="Arial" panose="020B0604020202020204" pitchFamily="34" charset="0"/>
              <a:buChar char="•"/>
            </a:pPr>
            <a:endParaRPr lang="en-US" dirty="0">
              <a:solidFill>
                <a:schemeClr val="tx1"/>
              </a:solidFill>
            </a:endParaRPr>
          </a:p>
        </p:txBody>
      </p:sp>
      <p:sp>
        <p:nvSpPr>
          <p:cNvPr id="2" name="Rectangle: Rounded Corners 1">
            <a:extLst>
              <a:ext uri="{FF2B5EF4-FFF2-40B4-BE49-F238E27FC236}">
                <a16:creationId xmlns:a16="http://schemas.microsoft.com/office/drawing/2014/main" id="{5059E124-7B71-45F0-B665-21FA5DE61A8C}"/>
              </a:ext>
            </a:extLst>
          </p:cNvPr>
          <p:cNvSpPr/>
          <p:nvPr/>
        </p:nvSpPr>
        <p:spPr>
          <a:xfrm>
            <a:off x="146304" y="14630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10. Calculating delay (D &gt; C)</a:t>
            </a:r>
          </a:p>
        </p:txBody>
      </p:sp>
      <p:sp>
        <p:nvSpPr>
          <p:cNvPr id="5" name="Rectangle 4">
            <a:extLst>
              <a:ext uri="{FF2B5EF4-FFF2-40B4-BE49-F238E27FC236}">
                <a16:creationId xmlns:a16="http://schemas.microsoft.com/office/drawing/2014/main" id="{951B9193-07FF-4DE9-9554-AEA3C5EFE4A6}"/>
              </a:ext>
            </a:extLst>
          </p:cNvPr>
          <p:cNvSpPr/>
          <p:nvPr/>
        </p:nvSpPr>
        <p:spPr>
          <a:xfrm>
            <a:off x="85373" y="6445885"/>
            <a:ext cx="4124488"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9" name="Picture 8">
            <a:extLst>
              <a:ext uri="{FF2B5EF4-FFF2-40B4-BE49-F238E27FC236}">
                <a16:creationId xmlns:a16="http://schemas.microsoft.com/office/drawing/2014/main" id="{84F51C88-8368-4C1C-96AA-8A5A6BC8821C}"/>
              </a:ext>
            </a:extLst>
          </p:cNvPr>
          <p:cNvPicPr>
            <a:picLocks noChangeAspect="1"/>
          </p:cNvPicPr>
          <p:nvPr/>
        </p:nvPicPr>
        <p:blipFill>
          <a:blip r:embed="rId2"/>
          <a:stretch>
            <a:fillRect/>
          </a:stretch>
        </p:blipFill>
        <p:spPr>
          <a:xfrm>
            <a:off x="4430204" y="128601"/>
            <a:ext cx="4170873" cy="3118118"/>
          </a:xfrm>
          <a:prstGeom prst="rect">
            <a:avLst/>
          </a:prstGeom>
        </p:spPr>
      </p:pic>
      <p:pic>
        <p:nvPicPr>
          <p:cNvPr id="4" name="Picture 3">
            <a:extLst>
              <a:ext uri="{FF2B5EF4-FFF2-40B4-BE49-F238E27FC236}">
                <a16:creationId xmlns:a16="http://schemas.microsoft.com/office/drawing/2014/main" id="{F8F8EE3D-78D4-44BC-A8E1-F1910FCA360A}"/>
              </a:ext>
            </a:extLst>
          </p:cNvPr>
          <p:cNvPicPr>
            <a:picLocks noChangeAspect="1"/>
          </p:cNvPicPr>
          <p:nvPr/>
        </p:nvPicPr>
        <p:blipFill>
          <a:blip r:embed="rId3"/>
          <a:stretch>
            <a:fillRect/>
          </a:stretch>
        </p:blipFill>
        <p:spPr>
          <a:xfrm>
            <a:off x="4448127" y="3383497"/>
            <a:ext cx="4152950" cy="3118117"/>
          </a:xfrm>
          <a:prstGeom prst="rect">
            <a:avLst/>
          </a:prstGeom>
        </p:spPr>
      </p:pic>
      <p:pic>
        <p:nvPicPr>
          <p:cNvPr id="3" name="Picture 2">
            <a:extLst>
              <a:ext uri="{FF2B5EF4-FFF2-40B4-BE49-F238E27FC236}">
                <a16:creationId xmlns:a16="http://schemas.microsoft.com/office/drawing/2014/main" id="{48F37821-7A25-4243-9538-A157E089CF83}"/>
              </a:ext>
            </a:extLst>
          </p:cNvPr>
          <p:cNvPicPr>
            <a:picLocks noChangeAspect="1"/>
          </p:cNvPicPr>
          <p:nvPr/>
        </p:nvPicPr>
        <p:blipFill>
          <a:blip r:embed="rId4"/>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1099245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85459" y="182877"/>
            <a:ext cx="4572000" cy="172401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Control delay and level of service</a:t>
            </a:r>
          </a:p>
          <a:p>
            <a:endParaRPr lang="en-US"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19-14 to 19-16</a:t>
            </a:r>
          </a:p>
          <a:p>
            <a:pPr marL="285750" indent="-285750">
              <a:buFont typeface="Arial" panose="020B0604020202020204" pitchFamily="34" charset="0"/>
              <a:buChar char="•"/>
            </a:pPr>
            <a:r>
              <a:rPr lang="en-US" dirty="0">
                <a:solidFill>
                  <a:schemeClr val="tx1"/>
                </a:solidFill>
              </a:rPr>
              <a:t>p. 19-54</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pic>
        <p:nvPicPr>
          <p:cNvPr id="2" name="Picture 1">
            <a:extLst>
              <a:ext uri="{FF2B5EF4-FFF2-40B4-BE49-F238E27FC236}">
                <a16:creationId xmlns:a16="http://schemas.microsoft.com/office/drawing/2014/main" id="{5ABC0B29-D0F6-44B6-91DF-C202CFAE1E71}"/>
              </a:ext>
            </a:extLst>
          </p:cNvPr>
          <p:cNvPicPr>
            <a:picLocks noChangeAspect="1"/>
          </p:cNvPicPr>
          <p:nvPr/>
        </p:nvPicPr>
        <p:blipFill>
          <a:blip r:embed="rId2"/>
          <a:stretch>
            <a:fillRect/>
          </a:stretch>
        </p:blipFill>
        <p:spPr>
          <a:xfrm>
            <a:off x="4769171" y="579317"/>
            <a:ext cx="4441846" cy="1195068"/>
          </a:xfrm>
          <a:prstGeom prst="rect">
            <a:avLst/>
          </a:prstGeom>
        </p:spPr>
      </p:pic>
      <p:sp>
        <p:nvSpPr>
          <p:cNvPr id="5" name="Rectangle: Rounded Corners 4">
            <a:extLst>
              <a:ext uri="{FF2B5EF4-FFF2-40B4-BE49-F238E27FC236}">
                <a16:creationId xmlns:a16="http://schemas.microsoft.com/office/drawing/2014/main" id="{7A71E815-76D6-4590-8E3A-27D827C0C201}"/>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44" name="Straight Arrow Connector 43">
            <a:extLst>
              <a:ext uri="{FF2B5EF4-FFF2-40B4-BE49-F238E27FC236}">
                <a16:creationId xmlns:a16="http://schemas.microsoft.com/office/drawing/2014/main" id="{2200754E-F92B-4B33-A4E8-5A0634BB902C}"/>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ABD543C-CFC0-48E7-8065-15B7E464A714}"/>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4" name="Picture 3">
            <a:extLst>
              <a:ext uri="{FF2B5EF4-FFF2-40B4-BE49-F238E27FC236}">
                <a16:creationId xmlns:a16="http://schemas.microsoft.com/office/drawing/2014/main" id="{8E36E3D9-20BA-4349-BC7B-56255543CC56}"/>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541323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85459" y="182877"/>
            <a:ext cx="4572000" cy="43610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Queue storage ratio</a:t>
            </a:r>
          </a:p>
          <a:p>
            <a:endParaRPr lang="en-US"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19-54 to 19-55</a:t>
            </a:r>
          </a:p>
          <a:p>
            <a:pPr marL="285750" indent="-285750">
              <a:buFont typeface="Arial" panose="020B0604020202020204" pitchFamily="34" charset="0"/>
              <a:buChar char="•"/>
            </a:pPr>
            <a:r>
              <a:rPr lang="en-US" dirty="0">
                <a:solidFill>
                  <a:schemeClr val="tx1"/>
                </a:solidFill>
              </a:rPr>
              <a:t>pp. 31-63 to 31-70</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sp>
        <p:nvSpPr>
          <p:cNvPr id="5" name="Rectangle: Rounded Corners 4">
            <a:extLst>
              <a:ext uri="{FF2B5EF4-FFF2-40B4-BE49-F238E27FC236}">
                <a16:creationId xmlns:a16="http://schemas.microsoft.com/office/drawing/2014/main" id="{7A71E815-76D6-4590-8E3A-27D827C0C201}"/>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44" name="Straight Arrow Connector 43">
            <a:extLst>
              <a:ext uri="{FF2B5EF4-FFF2-40B4-BE49-F238E27FC236}">
                <a16:creationId xmlns:a16="http://schemas.microsoft.com/office/drawing/2014/main" id="{2200754E-F92B-4B33-A4E8-5A0634BB902C}"/>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F09C53D-663C-439F-9E85-8037A10C92B1}"/>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2" name="Picture 1">
            <a:extLst>
              <a:ext uri="{FF2B5EF4-FFF2-40B4-BE49-F238E27FC236}">
                <a16:creationId xmlns:a16="http://schemas.microsoft.com/office/drawing/2014/main" id="{E9121E82-569C-4D22-AD99-7C8115BF601D}"/>
              </a:ext>
            </a:extLst>
          </p:cNvPr>
          <p:cNvPicPr>
            <a:picLocks noChangeAspect="1"/>
          </p:cNvPicPr>
          <p:nvPr/>
        </p:nvPicPr>
        <p:blipFill>
          <a:blip r:embed="rId2"/>
          <a:stretch>
            <a:fillRect/>
          </a:stretch>
        </p:blipFill>
        <p:spPr>
          <a:xfrm>
            <a:off x="4658809" y="1594743"/>
            <a:ext cx="7392432" cy="3801005"/>
          </a:xfrm>
          <a:prstGeom prst="rect">
            <a:avLst/>
          </a:prstGeom>
        </p:spPr>
      </p:pic>
      <p:pic>
        <p:nvPicPr>
          <p:cNvPr id="4" name="Picture 3">
            <a:extLst>
              <a:ext uri="{FF2B5EF4-FFF2-40B4-BE49-F238E27FC236}">
                <a16:creationId xmlns:a16="http://schemas.microsoft.com/office/drawing/2014/main" id="{D2D4A959-4B26-40F0-942C-FBA0DA35A27A}"/>
              </a:ext>
            </a:extLst>
          </p:cNvPr>
          <p:cNvPicPr>
            <a:picLocks noChangeAspect="1"/>
          </p:cNvPicPr>
          <p:nvPr/>
        </p:nvPicPr>
        <p:blipFill>
          <a:blip r:embed="rId3"/>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1838482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9" name="Rectangle 28">
            <a:extLst>
              <a:ext uri="{FF2B5EF4-FFF2-40B4-BE49-F238E27FC236}">
                <a16:creationId xmlns:a16="http://schemas.microsoft.com/office/drawing/2014/main" id="{F80976E1-2A91-40F6-AE6E-1C25BFF2A1D8}"/>
              </a:ext>
            </a:extLst>
          </p:cNvPr>
          <p:cNvSpPr/>
          <p:nvPr/>
        </p:nvSpPr>
        <p:spPr>
          <a:xfrm>
            <a:off x="4685459" y="182877"/>
            <a:ext cx="4572000" cy="14630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Interpretation of results</a:t>
            </a:r>
          </a:p>
          <a:p>
            <a:pPr marL="285750" indent="-285750">
              <a:buFont typeface="Arial" panose="020B0604020202020204" pitchFamily="34" charset="0"/>
              <a:buChar char="•"/>
            </a:pPr>
            <a:r>
              <a:rPr lang="en-US" dirty="0">
                <a:solidFill>
                  <a:schemeClr val="tx1"/>
                </a:solidFill>
              </a:rPr>
              <a:t>Level of service</a:t>
            </a:r>
          </a:p>
          <a:p>
            <a:pPr marL="285750" indent="-285750">
              <a:buFont typeface="Arial" panose="020B0604020202020204" pitchFamily="34" charset="0"/>
              <a:buChar char="•"/>
            </a:pPr>
            <a:r>
              <a:rPr lang="en-US" dirty="0">
                <a:solidFill>
                  <a:schemeClr val="tx1"/>
                </a:solidFill>
              </a:rPr>
              <a:t>Volume-to-capacity ratio</a:t>
            </a:r>
          </a:p>
          <a:p>
            <a:pPr marL="285750" indent="-285750">
              <a:buFont typeface="Arial" panose="020B0604020202020204" pitchFamily="34" charset="0"/>
              <a:buChar char="•"/>
            </a:pPr>
            <a:r>
              <a:rPr lang="en-US" dirty="0">
                <a:solidFill>
                  <a:schemeClr val="tx1"/>
                </a:solidFill>
              </a:rPr>
              <a:t>Volume-to-capacity ratio and delay combinations</a:t>
            </a:r>
          </a:p>
          <a:p>
            <a:endParaRPr lang="en-US" dirty="0">
              <a:solidFill>
                <a:schemeClr val="tx1"/>
              </a:solidFill>
            </a:endParaRPr>
          </a:p>
        </p:txBody>
      </p:sp>
      <p:cxnSp>
        <p:nvCxnSpPr>
          <p:cNvPr id="33" name="Straight Arrow Connector 32">
            <a:extLst>
              <a:ext uri="{FF2B5EF4-FFF2-40B4-BE49-F238E27FC236}">
                <a16:creationId xmlns:a16="http://schemas.microsoft.com/office/drawing/2014/main" id="{2E07BF93-8ACB-418F-BCCE-6603AEC62717}"/>
              </a:ext>
            </a:extLst>
          </p:cNvPr>
          <p:cNvCxnSpPr>
            <a:cxnSpLocks/>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07F8CD9-5C6D-4F15-9357-120F1A6315EE}"/>
              </a:ext>
            </a:extLst>
          </p:cNvPr>
          <p:cNvSpPr/>
          <p:nvPr/>
        </p:nvSpPr>
        <p:spPr>
          <a:xfrm>
            <a:off x="9432235" y="182880"/>
            <a:ext cx="2589094" cy="6613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HCM reference</a:t>
            </a:r>
          </a:p>
          <a:p>
            <a:pPr marL="285750" indent="-285750">
              <a:buFont typeface="Arial" panose="020B0604020202020204" pitchFamily="34" charset="0"/>
              <a:buChar char="•"/>
            </a:pPr>
            <a:r>
              <a:rPr lang="en-US" dirty="0">
                <a:solidFill>
                  <a:schemeClr val="tx1"/>
                </a:solidFill>
              </a:rPr>
              <a:t>pp. 19-55 to 19-57</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p:txBody>
      </p:sp>
      <p:sp>
        <p:nvSpPr>
          <p:cNvPr id="5" name="Rectangle: Rounded Corners 4">
            <a:extLst>
              <a:ext uri="{FF2B5EF4-FFF2-40B4-BE49-F238E27FC236}">
                <a16:creationId xmlns:a16="http://schemas.microsoft.com/office/drawing/2014/main" id="{7A71E815-76D6-4590-8E3A-27D827C0C201}"/>
              </a:ext>
            </a:extLst>
          </p:cNvPr>
          <p:cNvSpPr/>
          <p:nvPr/>
        </p:nvSpPr>
        <p:spPr>
          <a:xfrm>
            <a:off x="2320792" y="5433301"/>
            <a:ext cx="1811383" cy="6858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Interpretation</a:t>
            </a:r>
          </a:p>
        </p:txBody>
      </p:sp>
      <p:cxnSp>
        <p:nvCxnSpPr>
          <p:cNvPr id="44" name="Straight Arrow Connector 43">
            <a:extLst>
              <a:ext uri="{FF2B5EF4-FFF2-40B4-BE49-F238E27FC236}">
                <a16:creationId xmlns:a16="http://schemas.microsoft.com/office/drawing/2014/main" id="{2200754E-F92B-4B33-A4E8-5A0634BB902C}"/>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AD46C2F-ACA3-45F5-BF54-AFB3DD3EC474}"/>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pic>
        <p:nvPicPr>
          <p:cNvPr id="3" name="Picture 2">
            <a:extLst>
              <a:ext uri="{FF2B5EF4-FFF2-40B4-BE49-F238E27FC236}">
                <a16:creationId xmlns:a16="http://schemas.microsoft.com/office/drawing/2014/main" id="{F4BEF07D-4D43-4790-BD9F-5EA983878DA0}"/>
              </a:ext>
            </a:extLst>
          </p:cNvPr>
          <p:cNvPicPr>
            <a:picLocks noChangeAspect="1"/>
          </p:cNvPicPr>
          <p:nvPr/>
        </p:nvPicPr>
        <p:blipFill>
          <a:blip r:embed="rId2"/>
          <a:stretch>
            <a:fillRect/>
          </a:stretch>
        </p:blipFill>
        <p:spPr>
          <a:xfrm>
            <a:off x="10548594" y="5293128"/>
            <a:ext cx="1502649" cy="1444035"/>
          </a:xfrm>
          <a:prstGeom prst="rect">
            <a:avLst/>
          </a:prstGeom>
          <a:ln w="44450">
            <a:solidFill>
              <a:schemeClr val="accent5"/>
            </a:solidFill>
          </a:ln>
        </p:spPr>
      </p:pic>
    </p:spTree>
    <p:extLst>
      <p:ext uri="{BB962C8B-B14F-4D97-AF65-F5344CB8AC3E}">
        <p14:creationId xmlns:p14="http://schemas.microsoft.com/office/powerpoint/2010/main" val="225938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4FB846-38FF-4CEF-81E9-C79338837263}"/>
              </a:ext>
            </a:extLst>
          </p:cNvPr>
          <p:cNvPicPr>
            <a:picLocks noChangeAspect="1"/>
          </p:cNvPicPr>
          <p:nvPr/>
        </p:nvPicPr>
        <p:blipFill>
          <a:blip r:embed="rId2"/>
          <a:stretch>
            <a:fillRect/>
          </a:stretch>
        </p:blipFill>
        <p:spPr>
          <a:xfrm>
            <a:off x="131566" y="81463"/>
            <a:ext cx="4246398" cy="4231705"/>
          </a:xfrm>
          <a:prstGeom prst="rect">
            <a:avLst/>
          </a:prstGeom>
          <a:ln>
            <a:solidFill>
              <a:schemeClr val="bg2">
                <a:lumMod val="75000"/>
              </a:schemeClr>
            </a:solidFill>
          </a:ln>
        </p:spPr>
      </p:pic>
      <p:pic>
        <p:nvPicPr>
          <p:cNvPr id="4" name="Picture 3">
            <a:extLst>
              <a:ext uri="{FF2B5EF4-FFF2-40B4-BE49-F238E27FC236}">
                <a16:creationId xmlns:a16="http://schemas.microsoft.com/office/drawing/2014/main" id="{8F1595B4-9842-43BE-A18A-963A1E29116F}"/>
              </a:ext>
            </a:extLst>
          </p:cNvPr>
          <p:cNvPicPr>
            <a:picLocks noChangeAspect="1"/>
          </p:cNvPicPr>
          <p:nvPr/>
        </p:nvPicPr>
        <p:blipFill>
          <a:blip r:embed="rId3"/>
          <a:stretch>
            <a:fillRect/>
          </a:stretch>
        </p:blipFill>
        <p:spPr>
          <a:xfrm>
            <a:off x="8765787" y="81463"/>
            <a:ext cx="3294647" cy="4260577"/>
          </a:xfrm>
          <a:prstGeom prst="rect">
            <a:avLst/>
          </a:prstGeom>
          <a:ln>
            <a:solidFill>
              <a:schemeClr val="bg2">
                <a:lumMod val="75000"/>
              </a:schemeClr>
            </a:solidFill>
          </a:ln>
        </p:spPr>
      </p:pic>
    </p:spTree>
    <p:extLst>
      <p:ext uri="{BB962C8B-B14F-4D97-AF65-F5344CB8AC3E}">
        <p14:creationId xmlns:p14="http://schemas.microsoft.com/office/powerpoint/2010/main" val="1219996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23A3C0-8AA3-4983-9BB4-1B5CCC34E7DB}"/>
              </a:ext>
            </a:extLst>
          </p:cNvPr>
          <p:cNvPicPr>
            <a:picLocks noChangeAspect="1"/>
          </p:cNvPicPr>
          <p:nvPr/>
        </p:nvPicPr>
        <p:blipFill>
          <a:blip r:embed="rId3"/>
          <a:stretch>
            <a:fillRect/>
          </a:stretch>
        </p:blipFill>
        <p:spPr>
          <a:xfrm>
            <a:off x="8595347" y="324701"/>
            <a:ext cx="1958013" cy="2577496"/>
          </a:xfrm>
          <a:prstGeom prst="rect">
            <a:avLst/>
          </a:prstGeom>
          <a:ln w="44450">
            <a:solidFill>
              <a:schemeClr val="bg2">
                <a:lumMod val="50000"/>
              </a:schemeClr>
            </a:solidFill>
          </a:ln>
        </p:spPr>
      </p:pic>
      <p:pic>
        <p:nvPicPr>
          <p:cNvPr id="4" name="Picture 3">
            <a:extLst>
              <a:ext uri="{FF2B5EF4-FFF2-40B4-BE49-F238E27FC236}">
                <a16:creationId xmlns:a16="http://schemas.microsoft.com/office/drawing/2014/main" id="{0B8E24F5-F4D8-4082-8C7C-4FDBA4A268C8}"/>
              </a:ext>
            </a:extLst>
          </p:cNvPr>
          <p:cNvPicPr>
            <a:picLocks noChangeAspect="1"/>
          </p:cNvPicPr>
          <p:nvPr/>
        </p:nvPicPr>
        <p:blipFill>
          <a:blip r:embed="rId4"/>
          <a:stretch>
            <a:fillRect/>
          </a:stretch>
        </p:blipFill>
        <p:spPr>
          <a:xfrm>
            <a:off x="5006335" y="324701"/>
            <a:ext cx="2686425" cy="2581635"/>
          </a:xfrm>
          <a:prstGeom prst="rect">
            <a:avLst/>
          </a:prstGeom>
          <a:ln w="44450">
            <a:solidFill>
              <a:schemeClr val="accent5"/>
            </a:solidFill>
          </a:ln>
        </p:spPr>
      </p:pic>
      <p:sp>
        <p:nvSpPr>
          <p:cNvPr id="5" name="TextBox 4">
            <a:extLst>
              <a:ext uri="{FF2B5EF4-FFF2-40B4-BE49-F238E27FC236}">
                <a16:creationId xmlns:a16="http://schemas.microsoft.com/office/drawing/2014/main" id="{3CE34239-99E0-46BC-AB1C-4E0683148AB0}"/>
              </a:ext>
            </a:extLst>
          </p:cNvPr>
          <p:cNvSpPr txBox="1"/>
          <p:nvPr/>
        </p:nvSpPr>
        <p:spPr>
          <a:xfrm>
            <a:off x="4904910" y="2971801"/>
            <a:ext cx="3077777" cy="1015663"/>
          </a:xfrm>
          <a:prstGeom prst="rect">
            <a:avLst/>
          </a:prstGeom>
          <a:noFill/>
        </p:spPr>
        <p:txBody>
          <a:bodyPr wrap="square" rtlCol="0">
            <a:spAutoFit/>
          </a:bodyPr>
          <a:lstStyle/>
          <a:p>
            <a:r>
              <a:rPr lang="en-US" sz="1600" b="1" dirty="0"/>
              <a:t>Highway Capacity Manual</a:t>
            </a:r>
          </a:p>
          <a:p>
            <a:r>
              <a:rPr lang="en-US" sz="1600" b="1" dirty="0"/>
              <a:t>6</a:t>
            </a:r>
            <a:r>
              <a:rPr lang="en-US" sz="1600" b="1" baseline="30000" dirty="0"/>
              <a:t>th</a:t>
            </a:r>
            <a:r>
              <a:rPr lang="en-US" sz="1600" b="1" dirty="0"/>
              <a:t> Edition</a:t>
            </a:r>
          </a:p>
          <a:p>
            <a:endParaRPr lang="en-US" sz="1600" b="1" dirty="0"/>
          </a:p>
          <a:p>
            <a:r>
              <a:rPr lang="en-US" sz="1200" b="1" dirty="0"/>
              <a:t>Transportation Research Board</a:t>
            </a:r>
          </a:p>
        </p:txBody>
      </p:sp>
      <p:sp>
        <p:nvSpPr>
          <p:cNvPr id="6" name="TextBox 5">
            <a:extLst>
              <a:ext uri="{FF2B5EF4-FFF2-40B4-BE49-F238E27FC236}">
                <a16:creationId xmlns:a16="http://schemas.microsoft.com/office/drawing/2014/main" id="{67E34843-0174-4686-B854-506B41A52C32}"/>
              </a:ext>
            </a:extLst>
          </p:cNvPr>
          <p:cNvSpPr txBox="1"/>
          <p:nvPr/>
        </p:nvSpPr>
        <p:spPr>
          <a:xfrm>
            <a:off x="8474625" y="2971801"/>
            <a:ext cx="3423460" cy="1754326"/>
          </a:xfrm>
          <a:prstGeom prst="rect">
            <a:avLst/>
          </a:prstGeom>
          <a:noFill/>
        </p:spPr>
        <p:txBody>
          <a:bodyPr wrap="square" rtlCol="0">
            <a:spAutoFit/>
          </a:bodyPr>
          <a:lstStyle/>
          <a:p>
            <a:r>
              <a:rPr lang="en-US" sz="1600" b="1" dirty="0"/>
              <a:t>Traffic Operations at Intersections</a:t>
            </a:r>
          </a:p>
          <a:p>
            <a:r>
              <a:rPr lang="en-US" sz="1200" b="1" dirty="0"/>
              <a:t>Learning and Applying </a:t>
            </a:r>
          </a:p>
          <a:p>
            <a:r>
              <a:rPr lang="en-US" sz="1200" b="1" dirty="0"/>
              <a:t>the Models and Methods of the </a:t>
            </a:r>
          </a:p>
          <a:p>
            <a:r>
              <a:rPr lang="en-US" sz="1200" b="1" dirty="0"/>
              <a:t>Highway Capacity Manual </a:t>
            </a:r>
          </a:p>
          <a:p>
            <a:r>
              <a:rPr lang="en-US" sz="1200" b="1" dirty="0"/>
              <a:t>Using Simplified Scenarios and </a:t>
            </a:r>
          </a:p>
          <a:p>
            <a:r>
              <a:rPr lang="en-US" sz="1200" b="1" dirty="0"/>
              <a:t>Computational Engines</a:t>
            </a:r>
          </a:p>
          <a:p>
            <a:endParaRPr lang="en-US" sz="1600" b="1" dirty="0"/>
          </a:p>
          <a:p>
            <a:r>
              <a:rPr lang="en-US" sz="1200" b="1" dirty="0"/>
              <a:t>Michael Kyte and Rod Troutbeck</a:t>
            </a:r>
          </a:p>
        </p:txBody>
      </p:sp>
      <p:pic>
        <p:nvPicPr>
          <p:cNvPr id="2" name="Picture 1">
            <a:extLst>
              <a:ext uri="{FF2B5EF4-FFF2-40B4-BE49-F238E27FC236}">
                <a16:creationId xmlns:a16="http://schemas.microsoft.com/office/drawing/2014/main" id="{B05336DC-CC83-4D95-A4FA-96F260AC598F}"/>
              </a:ext>
            </a:extLst>
          </p:cNvPr>
          <p:cNvPicPr>
            <a:picLocks noChangeAspect="1"/>
          </p:cNvPicPr>
          <p:nvPr/>
        </p:nvPicPr>
        <p:blipFill>
          <a:blip r:embed="rId5"/>
          <a:stretch>
            <a:fillRect/>
          </a:stretch>
        </p:blipFill>
        <p:spPr>
          <a:xfrm>
            <a:off x="5071721" y="4481603"/>
            <a:ext cx="2086266" cy="381053"/>
          </a:xfrm>
          <a:prstGeom prst="rect">
            <a:avLst/>
          </a:prstGeom>
        </p:spPr>
      </p:pic>
      <p:pic>
        <p:nvPicPr>
          <p:cNvPr id="12" name="Picture 11">
            <a:extLst>
              <a:ext uri="{FF2B5EF4-FFF2-40B4-BE49-F238E27FC236}">
                <a16:creationId xmlns:a16="http://schemas.microsoft.com/office/drawing/2014/main" id="{4D131C21-96E5-4245-B171-2969F5B124CD}"/>
              </a:ext>
            </a:extLst>
          </p:cNvPr>
          <p:cNvPicPr>
            <a:picLocks noChangeAspect="1"/>
          </p:cNvPicPr>
          <p:nvPr/>
        </p:nvPicPr>
        <p:blipFill>
          <a:blip r:embed="rId6"/>
          <a:stretch>
            <a:fillRect/>
          </a:stretch>
        </p:blipFill>
        <p:spPr>
          <a:xfrm>
            <a:off x="8545700" y="4750675"/>
            <a:ext cx="3325177" cy="330494"/>
          </a:xfrm>
          <a:prstGeom prst="rect">
            <a:avLst/>
          </a:prstGeom>
        </p:spPr>
      </p:pic>
      <p:pic>
        <p:nvPicPr>
          <p:cNvPr id="14" name="Picture 13">
            <a:extLst>
              <a:ext uri="{FF2B5EF4-FFF2-40B4-BE49-F238E27FC236}">
                <a16:creationId xmlns:a16="http://schemas.microsoft.com/office/drawing/2014/main" id="{834EE8AB-EF70-4BF1-B85E-1E4466D27092}"/>
              </a:ext>
            </a:extLst>
          </p:cNvPr>
          <p:cNvPicPr>
            <a:picLocks noChangeAspect="1"/>
          </p:cNvPicPr>
          <p:nvPr/>
        </p:nvPicPr>
        <p:blipFill>
          <a:blip r:embed="rId7"/>
          <a:stretch>
            <a:fillRect/>
          </a:stretch>
        </p:blipFill>
        <p:spPr>
          <a:xfrm>
            <a:off x="4980352" y="4082978"/>
            <a:ext cx="1848108" cy="371527"/>
          </a:xfrm>
          <a:prstGeom prst="rect">
            <a:avLst/>
          </a:prstGeom>
        </p:spPr>
      </p:pic>
      <p:pic>
        <p:nvPicPr>
          <p:cNvPr id="16" name="Picture 15">
            <a:extLst>
              <a:ext uri="{FF2B5EF4-FFF2-40B4-BE49-F238E27FC236}">
                <a16:creationId xmlns:a16="http://schemas.microsoft.com/office/drawing/2014/main" id="{D94F0F76-D2C4-44DF-B91E-2471B4E81A43}"/>
              </a:ext>
            </a:extLst>
          </p:cNvPr>
          <p:cNvPicPr>
            <a:picLocks noChangeAspect="1"/>
          </p:cNvPicPr>
          <p:nvPr/>
        </p:nvPicPr>
        <p:blipFill>
          <a:blip r:embed="rId8"/>
          <a:stretch>
            <a:fillRect/>
          </a:stretch>
        </p:blipFill>
        <p:spPr>
          <a:xfrm>
            <a:off x="5290675" y="5275937"/>
            <a:ext cx="3153215" cy="400106"/>
          </a:xfrm>
          <a:prstGeom prst="rect">
            <a:avLst/>
          </a:prstGeom>
        </p:spPr>
      </p:pic>
      <p:pic>
        <p:nvPicPr>
          <p:cNvPr id="18" name="Picture 17">
            <a:extLst>
              <a:ext uri="{FF2B5EF4-FFF2-40B4-BE49-F238E27FC236}">
                <a16:creationId xmlns:a16="http://schemas.microsoft.com/office/drawing/2014/main" id="{C66780A9-E3A4-46D9-B1D5-EBF3D4631A1B}"/>
              </a:ext>
            </a:extLst>
          </p:cNvPr>
          <p:cNvPicPr>
            <a:picLocks noChangeAspect="1"/>
          </p:cNvPicPr>
          <p:nvPr/>
        </p:nvPicPr>
        <p:blipFill>
          <a:blip r:embed="rId9"/>
          <a:stretch>
            <a:fillRect/>
          </a:stretch>
        </p:blipFill>
        <p:spPr>
          <a:xfrm>
            <a:off x="5186979" y="4881314"/>
            <a:ext cx="2953162" cy="362001"/>
          </a:xfrm>
          <a:prstGeom prst="rect">
            <a:avLst/>
          </a:prstGeom>
        </p:spPr>
      </p:pic>
    </p:spTree>
    <p:extLst>
      <p:ext uri="{BB962C8B-B14F-4D97-AF65-F5344CB8AC3E}">
        <p14:creationId xmlns:p14="http://schemas.microsoft.com/office/powerpoint/2010/main" val="271586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6C7B6D5-F968-498B-BAC9-752B8AEC1387}"/>
              </a:ext>
            </a:extLst>
          </p:cNvPr>
          <p:cNvSpPr/>
          <p:nvPr/>
        </p:nvSpPr>
        <p:spPr>
          <a:xfrm>
            <a:off x="4781664" y="162527"/>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r>
              <a:rPr lang="en-US" dirty="0">
                <a:solidFill>
                  <a:schemeClr val="tx1"/>
                </a:solidFill>
              </a:rPr>
              <a:t>4.3 Movements and Phases</a:t>
            </a:r>
          </a:p>
        </p:txBody>
      </p:sp>
      <p:sp>
        <p:nvSpPr>
          <p:cNvPr id="12" name="Rectangle: Rounded Corners 11">
            <a:extLst>
              <a:ext uri="{FF2B5EF4-FFF2-40B4-BE49-F238E27FC236}">
                <a16:creationId xmlns:a16="http://schemas.microsoft.com/office/drawing/2014/main" id="{1143E715-970F-41A6-A80A-4874C7E0A9F7}"/>
              </a:ext>
            </a:extLst>
          </p:cNvPr>
          <p:cNvSpPr/>
          <p:nvPr/>
        </p:nvSpPr>
        <p:spPr>
          <a:xfrm>
            <a:off x="4781623" y="123837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4.4 Timing Processes</a:t>
            </a:r>
          </a:p>
        </p:txBody>
      </p:sp>
      <p:sp>
        <p:nvSpPr>
          <p:cNvPr id="14" name="Rectangle: Rounded Corners 13">
            <a:extLst>
              <a:ext uri="{FF2B5EF4-FFF2-40B4-BE49-F238E27FC236}">
                <a16:creationId xmlns:a16="http://schemas.microsoft.com/office/drawing/2014/main" id="{882566D5-E619-41B6-89B7-BC299F61C36C}"/>
              </a:ext>
            </a:extLst>
          </p:cNvPr>
          <p:cNvSpPr/>
          <p:nvPr/>
        </p:nvSpPr>
        <p:spPr>
          <a:xfrm>
            <a:off x="4781623" y="227918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4.5 Formulating the Model</a:t>
            </a:r>
          </a:p>
        </p:txBody>
      </p:sp>
      <p:sp>
        <p:nvSpPr>
          <p:cNvPr id="16" name="Rectangle: Rounded Corners 15">
            <a:extLst>
              <a:ext uri="{FF2B5EF4-FFF2-40B4-BE49-F238E27FC236}">
                <a16:creationId xmlns:a16="http://schemas.microsoft.com/office/drawing/2014/main" id="{1250685E-C439-4EB6-A67D-1A9500A9480C}"/>
              </a:ext>
            </a:extLst>
          </p:cNvPr>
          <p:cNvSpPr/>
          <p:nvPr/>
        </p:nvSpPr>
        <p:spPr>
          <a:xfrm>
            <a:off x="8021943" y="227959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4.11 Non-uniform arrivals</a:t>
            </a:r>
          </a:p>
        </p:txBody>
      </p:sp>
      <p:sp>
        <p:nvSpPr>
          <p:cNvPr id="18" name="Rectangle: Rounded Corners 17">
            <a:extLst>
              <a:ext uri="{FF2B5EF4-FFF2-40B4-BE49-F238E27FC236}">
                <a16:creationId xmlns:a16="http://schemas.microsoft.com/office/drawing/2014/main" id="{98EB4ECA-8C03-46D0-9139-F73B0157F19E}"/>
              </a:ext>
            </a:extLst>
          </p:cNvPr>
          <p:cNvSpPr/>
          <p:nvPr/>
        </p:nvSpPr>
        <p:spPr>
          <a:xfrm>
            <a:off x="8021943" y="3347216"/>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4.12 Phase duration</a:t>
            </a:r>
          </a:p>
        </p:txBody>
      </p:sp>
      <p:sp>
        <p:nvSpPr>
          <p:cNvPr id="20" name="Rectangle: Rounded Corners 19">
            <a:extLst>
              <a:ext uri="{FF2B5EF4-FFF2-40B4-BE49-F238E27FC236}">
                <a16:creationId xmlns:a16="http://schemas.microsoft.com/office/drawing/2014/main" id="{C244CACB-41C7-46EB-9096-B8823F10B696}"/>
              </a:ext>
            </a:extLst>
          </p:cNvPr>
          <p:cNvSpPr/>
          <p:nvPr/>
        </p:nvSpPr>
        <p:spPr>
          <a:xfrm>
            <a:off x="4781623" y="3338319"/>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4.6 Lane capacity</a:t>
            </a:r>
          </a:p>
        </p:txBody>
      </p:sp>
      <p:sp>
        <p:nvSpPr>
          <p:cNvPr id="22" name="Rectangle: Rounded Corners 21">
            <a:extLst>
              <a:ext uri="{FF2B5EF4-FFF2-40B4-BE49-F238E27FC236}">
                <a16:creationId xmlns:a16="http://schemas.microsoft.com/office/drawing/2014/main" id="{B761F268-EA3C-430D-93CF-530CF688E8E1}"/>
              </a:ext>
            </a:extLst>
          </p:cNvPr>
          <p:cNvSpPr/>
          <p:nvPr/>
        </p:nvSpPr>
        <p:spPr>
          <a:xfrm>
            <a:off x="4779922" y="546036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4.8 Permitted LT movement</a:t>
            </a:r>
          </a:p>
        </p:txBody>
      </p:sp>
      <p:sp>
        <p:nvSpPr>
          <p:cNvPr id="3" name="Rectangle: Rounded Corners 2">
            <a:extLst>
              <a:ext uri="{FF2B5EF4-FFF2-40B4-BE49-F238E27FC236}">
                <a16:creationId xmlns:a16="http://schemas.microsoft.com/office/drawing/2014/main" id="{CEF3E7F4-0481-4AAD-93D2-01A52214D73D}"/>
              </a:ext>
            </a:extLst>
          </p:cNvPr>
          <p:cNvSpPr/>
          <p:nvPr/>
        </p:nvSpPr>
        <p:spPr>
          <a:xfrm>
            <a:off x="4779922" y="4375491"/>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 </a:t>
            </a:r>
          </a:p>
          <a:p>
            <a:pPr algn="ctr"/>
            <a:r>
              <a:rPr lang="en-US" dirty="0">
                <a:solidFill>
                  <a:schemeClr val="tx1"/>
                </a:solidFill>
              </a:rPr>
              <a:t>4.7 Demand &lt; capacity</a:t>
            </a:r>
          </a:p>
        </p:txBody>
      </p:sp>
      <p:sp>
        <p:nvSpPr>
          <p:cNvPr id="4" name="Rectangle: Rounded Corners 3">
            <a:extLst>
              <a:ext uri="{FF2B5EF4-FFF2-40B4-BE49-F238E27FC236}">
                <a16:creationId xmlns:a16="http://schemas.microsoft.com/office/drawing/2014/main" id="{43F603F7-7C5B-4AB8-8386-CBA45436E4A1}"/>
              </a:ext>
            </a:extLst>
          </p:cNvPr>
          <p:cNvSpPr/>
          <p:nvPr/>
        </p:nvSpPr>
        <p:spPr>
          <a:xfrm>
            <a:off x="8021984" y="162527"/>
            <a:ext cx="2880360" cy="86818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 </a:t>
            </a:r>
          </a:p>
          <a:p>
            <a:pPr algn="ctr"/>
            <a:r>
              <a:rPr lang="en-US" dirty="0">
                <a:solidFill>
                  <a:schemeClr val="tx1"/>
                </a:solidFill>
              </a:rPr>
              <a:t>4.9 Critical movement analysis</a:t>
            </a:r>
          </a:p>
        </p:txBody>
      </p:sp>
      <p:sp>
        <p:nvSpPr>
          <p:cNvPr id="5" name="Rectangle: Rounded Corners 4">
            <a:extLst>
              <a:ext uri="{FF2B5EF4-FFF2-40B4-BE49-F238E27FC236}">
                <a16:creationId xmlns:a16="http://schemas.microsoft.com/office/drawing/2014/main" id="{244852E0-151A-42CB-8D12-F8FA601BC2EB}"/>
              </a:ext>
            </a:extLst>
          </p:cNvPr>
          <p:cNvSpPr/>
          <p:nvPr/>
        </p:nvSpPr>
        <p:spPr>
          <a:xfrm>
            <a:off x="8021943" y="125630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4.10 Demand &gt; capacity</a:t>
            </a:r>
          </a:p>
        </p:txBody>
      </p:sp>
      <p:cxnSp>
        <p:nvCxnSpPr>
          <p:cNvPr id="45" name="Straight Arrow Connector 44">
            <a:extLst>
              <a:ext uri="{FF2B5EF4-FFF2-40B4-BE49-F238E27FC236}">
                <a16:creationId xmlns:a16="http://schemas.microsoft.com/office/drawing/2014/main" id="{976933C3-BABF-4C0F-B7FA-FBC1E61EE29C}"/>
              </a:ext>
            </a:extLst>
          </p:cNvPr>
          <p:cNvCxnSpPr/>
          <p:nvPr/>
        </p:nvCxnSpPr>
        <p:spPr>
          <a:xfrm flipH="1">
            <a:off x="6221424" y="839825"/>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0DA5282-E4D6-4603-951A-D181D6A8A834}"/>
              </a:ext>
            </a:extLst>
          </p:cNvPr>
          <p:cNvCxnSpPr/>
          <p:nvPr/>
        </p:nvCxnSpPr>
        <p:spPr>
          <a:xfrm flipH="1">
            <a:off x="6221423" y="1887978"/>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8786-80CE-4EFD-81BA-D8BBE22C3BFE}"/>
              </a:ext>
            </a:extLst>
          </p:cNvPr>
          <p:cNvCxnSpPr/>
          <p:nvPr/>
        </p:nvCxnSpPr>
        <p:spPr>
          <a:xfrm flipH="1">
            <a:off x="6190660" y="294607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67B5CC-2AC9-4345-99DC-FF56094C9901}"/>
              </a:ext>
            </a:extLst>
          </p:cNvPr>
          <p:cNvCxnSpPr/>
          <p:nvPr/>
        </p:nvCxnSpPr>
        <p:spPr>
          <a:xfrm flipH="1">
            <a:off x="6194729" y="4004162"/>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DCE0B6-0A96-4C63-A148-80D6007CB78E}"/>
              </a:ext>
            </a:extLst>
          </p:cNvPr>
          <p:cNvCxnSpPr/>
          <p:nvPr/>
        </p:nvCxnSpPr>
        <p:spPr>
          <a:xfrm flipH="1">
            <a:off x="6224264" y="5062254"/>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F96EF-F8D9-4D28-A162-B91F1BA6BD29}"/>
              </a:ext>
            </a:extLst>
          </p:cNvPr>
          <p:cNvCxnSpPr>
            <a:cxnSpLocks/>
            <a:stCxn id="4" idx="2"/>
          </p:cNvCxnSpPr>
          <p:nvPr/>
        </p:nvCxnSpPr>
        <p:spPr>
          <a:xfrm>
            <a:off x="9462164" y="1030715"/>
            <a:ext cx="2245" cy="236492"/>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8B85CE-56A4-4903-88C8-C0169ACE3B95}"/>
              </a:ext>
            </a:extLst>
          </p:cNvPr>
          <p:cNvCxnSpPr/>
          <p:nvPr/>
        </p:nvCxnSpPr>
        <p:spPr>
          <a:xfrm flipH="1">
            <a:off x="9456310" y="189465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C1A017-AED4-42DB-BEB7-DECE8E668B7E}"/>
              </a:ext>
            </a:extLst>
          </p:cNvPr>
          <p:cNvCxnSpPr/>
          <p:nvPr/>
        </p:nvCxnSpPr>
        <p:spPr>
          <a:xfrm flipH="1">
            <a:off x="9456309" y="2975887"/>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0269C7-C5DD-4E0E-A331-AFE169F4DE34}"/>
              </a:ext>
            </a:extLst>
          </p:cNvPr>
          <p:cNvCxnSpPr>
            <a:cxnSpLocks/>
          </p:cNvCxnSpPr>
          <p:nvPr/>
        </p:nvCxnSpPr>
        <p:spPr>
          <a:xfrm flipV="1">
            <a:off x="7854184" y="496925"/>
            <a:ext cx="0" cy="5332535"/>
          </a:xfrm>
          <a:prstGeom prst="line">
            <a:avLst/>
          </a:prstGeom>
          <a:ln w="3175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3065E-B36E-48C3-ABF4-00068CFEDEB9}"/>
              </a:ext>
            </a:extLst>
          </p:cNvPr>
          <p:cNvCxnSpPr/>
          <p:nvPr/>
        </p:nvCxnSpPr>
        <p:spPr>
          <a:xfrm>
            <a:off x="7674382" y="5829460"/>
            <a:ext cx="178951" cy="0"/>
          </a:xfrm>
          <a:prstGeom prst="line">
            <a:avLst/>
          </a:prstGeom>
          <a:ln w="317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FA49CE-E3CC-4DB0-B9B2-19F6D899FB87}"/>
              </a:ext>
            </a:extLst>
          </p:cNvPr>
          <p:cNvCxnSpPr/>
          <p:nvPr/>
        </p:nvCxnSpPr>
        <p:spPr>
          <a:xfrm>
            <a:off x="7854184" y="496925"/>
            <a:ext cx="178951" cy="0"/>
          </a:xfrm>
          <a:prstGeom prst="line">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1078C1-A6F4-4C4E-B1E0-253987A9FD02}"/>
              </a:ext>
            </a:extLst>
          </p:cNvPr>
          <p:cNvSpPr/>
          <p:nvPr/>
        </p:nvSpPr>
        <p:spPr>
          <a:xfrm>
            <a:off x="4779920" y="6361042"/>
            <a:ext cx="4128401"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pic>
        <p:nvPicPr>
          <p:cNvPr id="80" name="Picture 79">
            <a:extLst>
              <a:ext uri="{FF2B5EF4-FFF2-40B4-BE49-F238E27FC236}">
                <a16:creationId xmlns:a16="http://schemas.microsoft.com/office/drawing/2014/main" id="{3D284087-30C4-408D-8043-43C6FC440DFF}"/>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14362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6C7B6D5-F968-498B-BAC9-752B8AEC1387}"/>
              </a:ext>
            </a:extLst>
          </p:cNvPr>
          <p:cNvSpPr/>
          <p:nvPr/>
        </p:nvSpPr>
        <p:spPr>
          <a:xfrm>
            <a:off x="4781664" y="162527"/>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r>
              <a:rPr lang="en-US" dirty="0">
                <a:solidFill>
                  <a:schemeClr val="tx1"/>
                </a:solidFill>
              </a:rPr>
              <a:t>4.3 Movements and Phases</a:t>
            </a:r>
          </a:p>
        </p:txBody>
      </p:sp>
      <p:sp>
        <p:nvSpPr>
          <p:cNvPr id="12" name="Rectangle: Rounded Corners 11">
            <a:extLst>
              <a:ext uri="{FF2B5EF4-FFF2-40B4-BE49-F238E27FC236}">
                <a16:creationId xmlns:a16="http://schemas.microsoft.com/office/drawing/2014/main" id="{1143E715-970F-41A6-A80A-4874C7E0A9F7}"/>
              </a:ext>
            </a:extLst>
          </p:cNvPr>
          <p:cNvSpPr/>
          <p:nvPr/>
        </p:nvSpPr>
        <p:spPr>
          <a:xfrm>
            <a:off x="4781623" y="123837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4.4 Timing Processes</a:t>
            </a:r>
          </a:p>
        </p:txBody>
      </p:sp>
      <p:sp>
        <p:nvSpPr>
          <p:cNvPr id="14" name="Rectangle: Rounded Corners 13">
            <a:extLst>
              <a:ext uri="{FF2B5EF4-FFF2-40B4-BE49-F238E27FC236}">
                <a16:creationId xmlns:a16="http://schemas.microsoft.com/office/drawing/2014/main" id="{882566D5-E619-41B6-89B7-BC299F61C36C}"/>
              </a:ext>
            </a:extLst>
          </p:cNvPr>
          <p:cNvSpPr/>
          <p:nvPr/>
        </p:nvSpPr>
        <p:spPr>
          <a:xfrm>
            <a:off x="4781623" y="227918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4.5 Formulating the Model</a:t>
            </a:r>
          </a:p>
        </p:txBody>
      </p:sp>
      <p:sp>
        <p:nvSpPr>
          <p:cNvPr id="16" name="Rectangle: Rounded Corners 15">
            <a:extLst>
              <a:ext uri="{FF2B5EF4-FFF2-40B4-BE49-F238E27FC236}">
                <a16:creationId xmlns:a16="http://schemas.microsoft.com/office/drawing/2014/main" id="{1250685E-C439-4EB6-A67D-1A9500A9480C}"/>
              </a:ext>
            </a:extLst>
          </p:cNvPr>
          <p:cNvSpPr/>
          <p:nvPr/>
        </p:nvSpPr>
        <p:spPr>
          <a:xfrm>
            <a:off x="8021943" y="227959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4.11 Non-uniform arrivals</a:t>
            </a:r>
          </a:p>
        </p:txBody>
      </p:sp>
      <p:sp>
        <p:nvSpPr>
          <p:cNvPr id="18" name="Rectangle: Rounded Corners 17">
            <a:extLst>
              <a:ext uri="{FF2B5EF4-FFF2-40B4-BE49-F238E27FC236}">
                <a16:creationId xmlns:a16="http://schemas.microsoft.com/office/drawing/2014/main" id="{98EB4ECA-8C03-46D0-9139-F73B0157F19E}"/>
              </a:ext>
            </a:extLst>
          </p:cNvPr>
          <p:cNvSpPr/>
          <p:nvPr/>
        </p:nvSpPr>
        <p:spPr>
          <a:xfrm>
            <a:off x="8021943" y="3347216"/>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4.12 Phase duration</a:t>
            </a:r>
          </a:p>
        </p:txBody>
      </p:sp>
      <p:sp>
        <p:nvSpPr>
          <p:cNvPr id="20" name="Rectangle: Rounded Corners 19">
            <a:extLst>
              <a:ext uri="{FF2B5EF4-FFF2-40B4-BE49-F238E27FC236}">
                <a16:creationId xmlns:a16="http://schemas.microsoft.com/office/drawing/2014/main" id="{C244CACB-41C7-46EB-9096-B8823F10B696}"/>
              </a:ext>
            </a:extLst>
          </p:cNvPr>
          <p:cNvSpPr/>
          <p:nvPr/>
        </p:nvSpPr>
        <p:spPr>
          <a:xfrm>
            <a:off x="4781623" y="3338319"/>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4.6 Lane capacity</a:t>
            </a:r>
          </a:p>
        </p:txBody>
      </p:sp>
      <p:sp>
        <p:nvSpPr>
          <p:cNvPr id="22" name="Rectangle: Rounded Corners 21">
            <a:extLst>
              <a:ext uri="{FF2B5EF4-FFF2-40B4-BE49-F238E27FC236}">
                <a16:creationId xmlns:a16="http://schemas.microsoft.com/office/drawing/2014/main" id="{B761F268-EA3C-430D-93CF-530CF688E8E1}"/>
              </a:ext>
            </a:extLst>
          </p:cNvPr>
          <p:cNvSpPr/>
          <p:nvPr/>
        </p:nvSpPr>
        <p:spPr>
          <a:xfrm>
            <a:off x="4779922" y="546036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4.8 Permitted LT movement</a:t>
            </a:r>
          </a:p>
        </p:txBody>
      </p:sp>
      <p:sp>
        <p:nvSpPr>
          <p:cNvPr id="3" name="Rectangle: Rounded Corners 2">
            <a:extLst>
              <a:ext uri="{FF2B5EF4-FFF2-40B4-BE49-F238E27FC236}">
                <a16:creationId xmlns:a16="http://schemas.microsoft.com/office/drawing/2014/main" id="{CEF3E7F4-0481-4AAD-93D2-01A52214D73D}"/>
              </a:ext>
            </a:extLst>
          </p:cNvPr>
          <p:cNvSpPr/>
          <p:nvPr/>
        </p:nvSpPr>
        <p:spPr>
          <a:xfrm>
            <a:off x="4779922" y="4375491"/>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 </a:t>
            </a:r>
          </a:p>
          <a:p>
            <a:pPr algn="ctr"/>
            <a:r>
              <a:rPr lang="en-US" dirty="0">
                <a:solidFill>
                  <a:schemeClr val="tx1"/>
                </a:solidFill>
              </a:rPr>
              <a:t>4.7 Demand &lt; capacity</a:t>
            </a:r>
          </a:p>
        </p:txBody>
      </p:sp>
      <p:sp>
        <p:nvSpPr>
          <p:cNvPr id="4" name="Rectangle: Rounded Corners 3">
            <a:extLst>
              <a:ext uri="{FF2B5EF4-FFF2-40B4-BE49-F238E27FC236}">
                <a16:creationId xmlns:a16="http://schemas.microsoft.com/office/drawing/2014/main" id="{43F603F7-7C5B-4AB8-8386-CBA45436E4A1}"/>
              </a:ext>
            </a:extLst>
          </p:cNvPr>
          <p:cNvSpPr/>
          <p:nvPr/>
        </p:nvSpPr>
        <p:spPr>
          <a:xfrm>
            <a:off x="8021984" y="162527"/>
            <a:ext cx="2880360" cy="86818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 </a:t>
            </a:r>
          </a:p>
          <a:p>
            <a:pPr algn="ctr"/>
            <a:r>
              <a:rPr lang="en-US" dirty="0">
                <a:solidFill>
                  <a:schemeClr val="tx1"/>
                </a:solidFill>
              </a:rPr>
              <a:t>4.9 Critical movement analysis</a:t>
            </a:r>
          </a:p>
        </p:txBody>
      </p:sp>
      <p:sp>
        <p:nvSpPr>
          <p:cNvPr id="5" name="Rectangle: Rounded Corners 4">
            <a:extLst>
              <a:ext uri="{FF2B5EF4-FFF2-40B4-BE49-F238E27FC236}">
                <a16:creationId xmlns:a16="http://schemas.microsoft.com/office/drawing/2014/main" id="{244852E0-151A-42CB-8D12-F8FA601BC2EB}"/>
              </a:ext>
            </a:extLst>
          </p:cNvPr>
          <p:cNvSpPr/>
          <p:nvPr/>
        </p:nvSpPr>
        <p:spPr>
          <a:xfrm>
            <a:off x="8021943" y="125630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4.10 Demand &gt; capacity</a:t>
            </a:r>
          </a:p>
        </p:txBody>
      </p:sp>
      <p:cxnSp>
        <p:nvCxnSpPr>
          <p:cNvPr id="45" name="Straight Arrow Connector 44">
            <a:extLst>
              <a:ext uri="{FF2B5EF4-FFF2-40B4-BE49-F238E27FC236}">
                <a16:creationId xmlns:a16="http://schemas.microsoft.com/office/drawing/2014/main" id="{976933C3-BABF-4C0F-B7FA-FBC1E61EE29C}"/>
              </a:ext>
            </a:extLst>
          </p:cNvPr>
          <p:cNvCxnSpPr/>
          <p:nvPr/>
        </p:nvCxnSpPr>
        <p:spPr>
          <a:xfrm flipH="1">
            <a:off x="6221424" y="839825"/>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0DA5282-E4D6-4603-951A-D181D6A8A834}"/>
              </a:ext>
            </a:extLst>
          </p:cNvPr>
          <p:cNvCxnSpPr/>
          <p:nvPr/>
        </p:nvCxnSpPr>
        <p:spPr>
          <a:xfrm flipH="1">
            <a:off x="6221423" y="1887978"/>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8786-80CE-4EFD-81BA-D8BBE22C3BFE}"/>
              </a:ext>
            </a:extLst>
          </p:cNvPr>
          <p:cNvCxnSpPr/>
          <p:nvPr/>
        </p:nvCxnSpPr>
        <p:spPr>
          <a:xfrm flipH="1">
            <a:off x="6190660" y="294607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67B5CC-2AC9-4345-99DC-FF56094C9901}"/>
              </a:ext>
            </a:extLst>
          </p:cNvPr>
          <p:cNvCxnSpPr/>
          <p:nvPr/>
        </p:nvCxnSpPr>
        <p:spPr>
          <a:xfrm flipH="1">
            <a:off x="6194729" y="4004162"/>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DCE0B6-0A96-4C63-A148-80D6007CB78E}"/>
              </a:ext>
            </a:extLst>
          </p:cNvPr>
          <p:cNvCxnSpPr/>
          <p:nvPr/>
        </p:nvCxnSpPr>
        <p:spPr>
          <a:xfrm flipH="1">
            <a:off x="6224264" y="5062254"/>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F96EF-F8D9-4D28-A162-B91F1BA6BD29}"/>
              </a:ext>
            </a:extLst>
          </p:cNvPr>
          <p:cNvCxnSpPr>
            <a:cxnSpLocks/>
            <a:stCxn id="4" idx="2"/>
          </p:cNvCxnSpPr>
          <p:nvPr/>
        </p:nvCxnSpPr>
        <p:spPr>
          <a:xfrm>
            <a:off x="9462164" y="1030715"/>
            <a:ext cx="2245" cy="236492"/>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8B85CE-56A4-4903-88C8-C0169ACE3B95}"/>
              </a:ext>
            </a:extLst>
          </p:cNvPr>
          <p:cNvCxnSpPr/>
          <p:nvPr/>
        </p:nvCxnSpPr>
        <p:spPr>
          <a:xfrm flipH="1">
            <a:off x="9456310" y="189465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C1A017-AED4-42DB-BEB7-DECE8E668B7E}"/>
              </a:ext>
            </a:extLst>
          </p:cNvPr>
          <p:cNvCxnSpPr/>
          <p:nvPr/>
        </p:nvCxnSpPr>
        <p:spPr>
          <a:xfrm flipH="1">
            <a:off x="9456309" y="2975887"/>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0269C7-C5DD-4E0E-A331-AFE169F4DE34}"/>
              </a:ext>
            </a:extLst>
          </p:cNvPr>
          <p:cNvCxnSpPr>
            <a:cxnSpLocks/>
          </p:cNvCxnSpPr>
          <p:nvPr/>
        </p:nvCxnSpPr>
        <p:spPr>
          <a:xfrm flipV="1">
            <a:off x="7854184" y="496925"/>
            <a:ext cx="0" cy="5332535"/>
          </a:xfrm>
          <a:prstGeom prst="line">
            <a:avLst/>
          </a:prstGeom>
          <a:ln w="3175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3065E-B36E-48C3-ABF4-00068CFEDEB9}"/>
              </a:ext>
            </a:extLst>
          </p:cNvPr>
          <p:cNvCxnSpPr/>
          <p:nvPr/>
        </p:nvCxnSpPr>
        <p:spPr>
          <a:xfrm>
            <a:off x="7674382" y="5829460"/>
            <a:ext cx="178951" cy="0"/>
          </a:xfrm>
          <a:prstGeom prst="line">
            <a:avLst/>
          </a:prstGeom>
          <a:ln w="317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FA49CE-E3CC-4DB0-B9B2-19F6D899FB87}"/>
              </a:ext>
            </a:extLst>
          </p:cNvPr>
          <p:cNvCxnSpPr/>
          <p:nvPr/>
        </p:nvCxnSpPr>
        <p:spPr>
          <a:xfrm>
            <a:off x="7854184" y="496925"/>
            <a:ext cx="178951" cy="0"/>
          </a:xfrm>
          <a:prstGeom prst="line">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1078C1-A6F4-4C4E-B1E0-253987A9FD02}"/>
              </a:ext>
            </a:extLst>
          </p:cNvPr>
          <p:cNvSpPr/>
          <p:nvPr/>
        </p:nvSpPr>
        <p:spPr>
          <a:xfrm>
            <a:off x="4779920" y="6361042"/>
            <a:ext cx="4128401"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sp>
        <p:nvSpPr>
          <p:cNvPr id="8" name="Rectangle 7">
            <a:extLst>
              <a:ext uri="{FF2B5EF4-FFF2-40B4-BE49-F238E27FC236}">
                <a16:creationId xmlns:a16="http://schemas.microsoft.com/office/drawing/2014/main" id="{1A4EABA3-7328-4837-9684-2CCD1C867C94}"/>
              </a:ext>
            </a:extLst>
          </p:cNvPr>
          <p:cNvSpPr/>
          <p:nvPr/>
        </p:nvSpPr>
        <p:spPr>
          <a:xfrm>
            <a:off x="66006" y="63441"/>
            <a:ext cx="1974069" cy="850959"/>
          </a:xfrm>
          <a:prstGeom prst="rect">
            <a:avLst/>
          </a:prstGeom>
          <a:solidFill>
            <a:schemeClr val="accent2">
              <a:alpha val="3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E1639-6F55-4EE1-A9BA-F7CD0EF30C5C}"/>
              </a:ext>
            </a:extLst>
          </p:cNvPr>
          <p:cNvSpPr/>
          <p:nvPr/>
        </p:nvSpPr>
        <p:spPr>
          <a:xfrm>
            <a:off x="4716416" y="97863"/>
            <a:ext cx="3022990" cy="2956422"/>
          </a:xfrm>
          <a:prstGeom prst="rect">
            <a:avLst/>
          </a:prstGeom>
          <a:solidFill>
            <a:schemeClr val="bg2">
              <a:lumMod val="90000"/>
              <a:alpha val="3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F520E91-9224-4CE5-924A-478FF3CCCF41}"/>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2551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6C7B6D5-F968-498B-BAC9-752B8AEC1387}"/>
              </a:ext>
            </a:extLst>
          </p:cNvPr>
          <p:cNvSpPr/>
          <p:nvPr/>
        </p:nvSpPr>
        <p:spPr>
          <a:xfrm>
            <a:off x="4781664" y="162527"/>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r>
              <a:rPr lang="en-US" dirty="0">
                <a:solidFill>
                  <a:schemeClr val="tx1"/>
                </a:solidFill>
              </a:rPr>
              <a:t>4.3 Movements and Phases</a:t>
            </a:r>
          </a:p>
        </p:txBody>
      </p:sp>
      <p:sp>
        <p:nvSpPr>
          <p:cNvPr id="12" name="Rectangle: Rounded Corners 11">
            <a:extLst>
              <a:ext uri="{FF2B5EF4-FFF2-40B4-BE49-F238E27FC236}">
                <a16:creationId xmlns:a16="http://schemas.microsoft.com/office/drawing/2014/main" id="{1143E715-970F-41A6-A80A-4874C7E0A9F7}"/>
              </a:ext>
            </a:extLst>
          </p:cNvPr>
          <p:cNvSpPr/>
          <p:nvPr/>
        </p:nvSpPr>
        <p:spPr>
          <a:xfrm>
            <a:off x="4781623" y="123837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4.4 Timing Processes</a:t>
            </a:r>
          </a:p>
        </p:txBody>
      </p:sp>
      <p:sp>
        <p:nvSpPr>
          <p:cNvPr id="14" name="Rectangle: Rounded Corners 13">
            <a:extLst>
              <a:ext uri="{FF2B5EF4-FFF2-40B4-BE49-F238E27FC236}">
                <a16:creationId xmlns:a16="http://schemas.microsoft.com/office/drawing/2014/main" id="{882566D5-E619-41B6-89B7-BC299F61C36C}"/>
              </a:ext>
            </a:extLst>
          </p:cNvPr>
          <p:cNvSpPr/>
          <p:nvPr/>
        </p:nvSpPr>
        <p:spPr>
          <a:xfrm>
            <a:off x="4781623" y="227918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4.5 Formulating the Model</a:t>
            </a:r>
          </a:p>
        </p:txBody>
      </p:sp>
      <p:sp>
        <p:nvSpPr>
          <p:cNvPr id="16" name="Rectangle: Rounded Corners 15">
            <a:extLst>
              <a:ext uri="{FF2B5EF4-FFF2-40B4-BE49-F238E27FC236}">
                <a16:creationId xmlns:a16="http://schemas.microsoft.com/office/drawing/2014/main" id="{1250685E-C439-4EB6-A67D-1A9500A9480C}"/>
              </a:ext>
            </a:extLst>
          </p:cNvPr>
          <p:cNvSpPr/>
          <p:nvPr/>
        </p:nvSpPr>
        <p:spPr>
          <a:xfrm>
            <a:off x="8021943" y="227959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4.11 Non-uniform arrivals</a:t>
            </a:r>
          </a:p>
        </p:txBody>
      </p:sp>
      <p:sp>
        <p:nvSpPr>
          <p:cNvPr id="18" name="Rectangle: Rounded Corners 17">
            <a:extLst>
              <a:ext uri="{FF2B5EF4-FFF2-40B4-BE49-F238E27FC236}">
                <a16:creationId xmlns:a16="http://schemas.microsoft.com/office/drawing/2014/main" id="{98EB4ECA-8C03-46D0-9139-F73B0157F19E}"/>
              </a:ext>
            </a:extLst>
          </p:cNvPr>
          <p:cNvSpPr/>
          <p:nvPr/>
        </p:nvSpPr>
        <p:spPr>
          <a:xfrm>
            <a:off x="8021943" y="3347216"/>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4.12 Phase duration</a:t>
            </a:r>
          </a:p>
        </p:txBody>
      </p:sp>
      <p:sp>
        <p:nvSpPr>
          <p:cNvPr id="20" name="Rectangle: Rounded Corners 19">
            <a:extLst>
              <a:ext uri="{FF2B5EF4-FFF2-40B4-BE49-F238E27FC236}">
                <a16:creationId xmlns:a16="http://schemas.microsoft.com/office/drawing/2014/main" id="{C244CACB-41C7-46EB-9096-B8823F10B696}"/>
              </a:ext>
            </a:extLst>
          </p:cNvPr>
          <p:cNvSpPr/>
          <p:nvPr/>
        </p:nvSpPr>
        <p:spPr>
          <a:xfrm>
            <a:off x="4781623" y="3338319"/>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4.6 Lane capacity</a:t>
            </a:r>
          </a:p>
        </p:txBody>
      </p:sp>
      <p:sp>
        <p:nvSpPr>
          <p:cNvPr id="22" name="Rectangle: Rounded Corners 21">
            <a:extLst>
              <a:ext uri="{FF2B5EF4-FFF2-40B4-BE49-F238E27FC236}">
                <a16:creationId xmlns:a16="http://schemas.microsoft.com/office/drawing/2014/main" id="{B761F268-EA3C-430D-93CF-530CF688E8E1}"/>
              </a:ext>
            </a:extLst>
          </p:cNvPr>
          <p:cNvSpPr/>
          <p:nvPr/>
        </p:nvSpPr>
        <p:spPr>
          <a:xfrm>
            <a:off x="4779922" y="546036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4.8 Permitted LT movement</a:t>
            </a:r>
          </a:p>
        </p:txBody>
      </p:sp>
      <p:sp>
        <p:nvSpPr>
          <p:cNvPr id="3" name="Rectangle: Rounded Corners 2">
            <a:extLst>
              <a:ext uri="{FF2B5EF4-FFF2-40B4-BE49-F238E27FC236}">
                <a16:creationId xmlns:a16="http://schemas.microsoft.com/office/drawing/2014/main" id="{CEF3E7F4-0481-4AAD-93D2-01A52214D73D}"/>
              </a:ext>
            </a:extLst>
          </p:cNvPr>
          <p:cNvSpPr/>
          <p:nvPr/>
        </p:nvSpPr>
        <p:spPr>
          <a:xfrm>
            <a:off x="4779922" y="4375491"/>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 </a:t>
            </a:r>
          </a:p>
          <a:p>
            <a:pPr algn="ctr"/>
            <a:r>
              <a:rPr lang="en-US" dirty="0">
                <a:solidFill>
                  <a:schemeClr val="tx1"/>
                </a:solidFill>
              </a:rPr>
              <a:t>4.7 Demand &lt; capacity</a:t>
            </a:r>
          </a:p>
        </p:txBody>
      </p:sp>
      <p:sp>
        <p:nvSpPr>
          <p:cNvPr id="4" name="Rectangle: Rounded Corners 3">
            <a:extLst>
              <a:ext uri="{FF2B5EF4-FFF2-40B4-BE49-F238E27FC236}">
                <a16:creationId xmlns:a16="http://schemas.microsoft.com/office/drawing/2014/main" id="{43F603F7-7C5B-4AB8-8386-CBA45436E4A1}"/>
              </a:ext>
            </a:extLst>
          </p:cNvPr>
          <p:cNvSpPr/>
          <p:nvPr/>
        </p:nvSpPr>
        <p:spPr>
          <a:xfrm>
            <a:off x="8021984" y="162527"/>
            <a:ext cx="2880360" cy="86818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 </a:t>
            </a:r>
          </a:p>
          <a:p>
            <a:pPr algn="ctr"/>
            <a:r>
              <a:rPr lang="en-US" dirty="0">
                <a:solidFill>
                  <a:schemeClr val="tx1"/>
                </a:solidFill>
              </a:rPr>
              <a:t>4.9 Critical movement analysis</a:t>
            </a:r>
          </a:p>
        </p:txBody>
      </p:sp>
      <p:sp>
        <p:nvSpPr>
          <p:cNvPr id="5" name="Rectangle: Rounded Corners 4">
            <a:extLst>
              <a:ext uri="{FF2B5EF4-FFF2-40B4-BE49-F238E27FC236}">
                <a16:creationId xmlns:a16="http://schemas.microsoft.com/office/drawing/2014/main" id="{244852E0-151A-42CB-8D12-F8FA601BC2EB}"/>
              </a:ext>
            </a:extLst>
          </p:cNvPr>
          <p:cNvSpPr/>
          <p:nvPr/>
        </p:nvSpPr>
        <p:spPr>
          <a:xfrm>
            <a:off x="8021943" y="125630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4.10 Demand &gt; capacity</a:t>
            </a:r>
          </a:p>
        </p:txBody>
      </p:sp>
      <p:cxnSp>
        <p:nvCxnSpPr>
          <p:cNvPr id="45" name="Straight Arrow Connector 44">
            <a:extLst>
              <a:ext uri="{FF2B5EF4-FFF2-40B4-BE49-F238E27FC236}">
                <a16:creationId xmlns:a16="http://schemas.microsoft.com/office/drawing/2014/main" id="{976933C3-BABF-4C0F-B7FA-FBC1E61EE29C}"/>
              </a:ext>
            </a:extLst>
          </p:cNvPr>
          <p:cNvCxnSpPr/>
          <p:nvPr/>
        </p:nvCxnSpPr>
        <p:spPr>
          <a:xfrm flipH="1">
            <a:off x="6221424" y="839825"/>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0DA5282-E4D6-4603-951A-D181D6A8A834}"/>
              </a:ext>
            </a:extLst>
          </p:cNvPr>
          <p:cNvCxnSpPr/>
          <p:nvPr/>
        </p:nvCxnSpPr>
        <p:spPr>
          <a:xfrm flipH="1">
            <a:off x="6221423" y="1887978"/>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8786-80CE-4EFD-81BA-D8BBE22C3BFE}"/>
              </a:ext>
            </a:extLst>
          </p:cNvPr>
          <p:cNvCxnSpPr/>
          <p:nvPr/>
        </p:nvCxnSpPr>
        <p:spPr>
          <a:xfrm flipH="1">
            <a:off x="6190660" y="294607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67B5CC-2AC9-4345-99DC-FF56094C9901}"/>
              </a:ext>
            </a:extLst>
          </p:cNvPr>
          <p:cNvCxnSpPr/>
          <p:nvPr/>
        </p:nvCxnSpPr>
        <p:spPr>
          <a:xfrm flipH="1">
            <a:off x="6194729" y="4004162"/>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DCE0B6-0A96-4C63-A148-80D6007CB78E}"/>
              </a:ext>
            </a:extLst>
          </p:cNvPr>
          <p:cNvCxnSpPr/>
          <p:nvPr/>
        </p:nvCxnSpPr>
        <p:spPr>
          <a:xfrm flipH="1">
            <a:off x="6224264" y="5062254"/>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F96EF-F8D9-4D28-A162-B91F1BA6BD29}"/>
              </a:ext>
            </a:extLst>
          </p:cNvPr>
          <p:cNvCxnSpPr>
            <a:cxnSpLocks/>
            <a:stCxn id="4" idx="2"/>
          </p:cNvCxnSpPr>
          <p:nvPr/>
        </p:nvCxnSpPr>
        <p:spPr>
          <a:xfrm>
            <a:off x="9462164" y="1030715"/>
            <a:ext cx="2245" cy="236492"/>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8B85CE-56A4-4903-88C8-C0169ACE3B95}"/>
              </a:ext>
            </a:extLst>
          </p:cNvPr>
          <p:cNvCxnSpPr/>
          <p:nvPr/>
        </p:nvCxnSpPr>
        <p:spPr>
          <a:xfrm flipH="1">
            <a:off x="9456310" y="189465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C1A017-AED4-42DB-BEB7-DECE8E668B7E}"/>
              </a:ext>
            </a:extLst>
          </p:cNvPr>
          <p:cNvCxnSpPr/>
          <p:nvPr/>
        </p:nvCxnSpPr>
        <p:spPr>
          <a:xfrm flipH="1">
            <a:off x="9456309" y="2975887"/>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0269C7-C5DD-4E0E-A331-AFE169F4DE34}"/>
              </a:ext>
            </a:extLst>
          </p:cNvPr>
          <p:cNvCxnSpPr>
            <a:cxnSpLocks/>
          </p:cNvCxnSpPr>
          <p:nvPr/>
        </p:nvCxnSpPr>
        <p:spPr>
          <a:xfrm flipV="1">
            <a:off x="7854184" y="496925"/>
            <a:ext cx="0" cy="5332535"/>
          </a:xfrm>
          <a:prstGeom prst="line">
            <a:avLst/>
          </a:prstGeom>
          <a:ln w="3175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3065E-B36E-48C3-ABF4-00068CFEDEB9}"/>
              </a:ext>
            </a:extLst>
          </p:cNvPr>
          <p:cNvCxnSpPr/>
          <p:nvPr/>
        </p:nvCxnSpPr>
        <p:spPr>
          <a:xfrm>
            <a:off x="7674382" y="5829460"/>
            <a:ext cx="178951" cy="0"/>
          </a:xfrm>
          <a:prstGeom prst="line">
            <a:avLst/>
          </a:prstGeom>
          <a:ln w="317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FA49CE-E3CC-4DB0-B9B2-19F6D899FB87}"/>
              </a:ext>
            </a:extLst>
          </p:cNvPr>
          <p:cNvCxnSpPr/>
          <p:nvPr/>
        </p:nvCxnSpPr>
        <p:spPr>
          <a:xfrm>
            <a:off x="7854184" y="496925"/>
            <a:ext cx="178951" cy="0"/>
          </a:xfrm>
          <a:prstGeom prst="line">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1078C1-A6F4-4C4E-B1E0-253987A9FD02}"/>
              </a:ext>
            </a:extLst>
          </p:cNvPr>
          <p:cNvSpPr/>
          <p:nvPr/>
        </p:nvSpPr>
        <p:spPr>
          <a:xfrm>
            <a:off x="4779920" y="6361042"/>
            <a:ext cx="4128401"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sp>
        <p:nvSpPr>
          <p:cNvPr id="24" name="Rectangle 23">
            <a:extLst>
              <a:ext uri="{FF2B5EF4-FFF2-40B4-BE49-F238E27FC236}">
                <a16:creationId xmlns:a16="http://schemas.microsoft.com/office/drawing/2014/main" id="{35C557E2-D635-4915-B9C9-3283F60F695B}"/>
              </a:ext>
            </a:extLst>
          </p:cNvPr>
          <p:cNvSpPr/>
          <p:nvPr/>
        </p:nvSpPr>
        <p:spPr>
          <a:xfrm>
            <a:off x="67574" y="5353454"/>
            <a:ext cx="1974069" cy="850959"/>
          </a:xfrm>
          <a:prstGeom prst="rect">
            <a:avLst/>
          </a:prstGeom>
          <a:solidFill>
            <a:schemeClr val="accent2">
              <a:alpha val="3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54668F7-7F08-49B2-A350-94C682F5086A}"/>
              </a:ext>
            </a:extLst>
          </p:cNvPr>
          <p:cNvSpPr/>
          <p:nvPr/>
        </p:nvSpPr>
        <p:spPr>
          <a:xfrm>
            <a:off x="7948206" y="2213679"/>
            <a:ext cx="3022990" cy="821748"/>
          </a:xfrm>
          <a:prstGeom prst="rect">
            <a:avLst/>
          </a:prstGeom>
          <a:solidFill>
            <a:schemeClr val="bg2">
              <a:lumMod val="90000"/>
              <a:alpha val="3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9977E374-267D-44D3-819A-6A330234DDF7}"/>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8619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D5E110-BBCA-4A13-B087-C2810A215CCF}"/>
              </a:ext>
            </a:extLst>
          </p:cNvPr>
          <p:cNvSpPr/>
          <p:nvPr/>
        </p:nvSpPr>
        <p:spPr>
          <a:xfrm>
            <a:off x="-9941" y="0"/>
            <a:ext cx="442291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5850AE-F9CC-4C00-89E3-AB0276E12226}"/>
              </a:ext>
            </a:extLst>
          </p:cNvPr>
          <p:cNvSpPr/>
          <p:nvPr/>
        </p:nvSpPr>
        <p:spPr>
          <a:xfrm>
            <a:off x="140759" y="120121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Rounded Corners 8">
            <a:extLst>
              <a:ext uri="{FF2B5EF4-FFF2-40B4-BE49-F238E27FC236}">
                <a16:creationId xmlns:a16="http://schemas.microsoft.com/office/drawing/2014/main" id="{08D26681-61F8-441A-B5B3-0E8D6806C8A9}"/>
              </a:ext>
            </a:extLst>
          </p:cNvPr>
          <p:cNvSpPr/>
          <p:nvPr/>
        </p:nvSpPr>
        <p:spPr>
          <a:xfrm>
            <a:off x="140758" y="225930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Units</a:t>
            </a:r>
          </a:p>
        </p:txBody>
      </p:sp>
      <p:sp>
        <p:nvSpPr>
          <p:cNvPr id="11" name="Rectangle: Rounded Corners 10">
            <a:extLst>
              <a:ext uri="{FF2B5EF4-FFF2-40B4-BE49-F238E27FC236}">
                <a16:creationId xmlns:a16="http://schemas.microsoft.com/office/drawing/2014/main" id="{C01F902E-0C19-49E4-AABD-F3B85311DB64}"/>
              </a:ext>
            </a:extLst>
          </p:cNvPr>
          <p:cNvSpPr/>
          <p:nvPr/>
        </p:nvSpPr>
        <p:spPr>
          <a:xfrm>
            <a:off x="140757" y="331739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 rates</a:t>
            </a:r>
          </a:p>
        </p:txBody>
      </p:sp>
      <p:sp>
        <p:nvSpPr>
          <p:cNvPr id="13" name="Rectangle: Rounded Corners 12">
            <a:extLst>
              <a:ext uri="{FF2B5EF4-FFF2-40B4-BE49-F238E27FC236}">
                <a16:creationId xmlns:a16="http://schemas.microsoft.com/office/drawing/2014/main" id="{EDF814C5-A475-4B53-9BAD-A96613BE8DC4}"/>
              </a:ext>
            </a:extLst>
          </p:cNvPr>
          <p:cNvSpPr/>
          <p:nvPr/>
        </p:nvSpPr>
        <p:spPr>
          <a:xfrm>
            <a:off x="140757" y="437549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Saturation flow rate</a:t>
            </a:r>
          </a:p>
        </p:txBody>
      </p:sp>
      <p:sp>
        <p:nvSpPr>
          <p:cNvPr id="15" name="Rectangle: Rounded Corners 14">
            <a:extLst>
              <a:ext uri="{FF2B5EF4-FFF2-40B4-BE49-F238E27FC236}">
                <a16:creationId xmlns:a16="http://schemas.microsoft.com/office/drawing/2014/main" id="{71D7672E-5DEF-4273-B446-1F0EE958FE3E}"/>
              </a:ext>
            </a:extLst>
          </p:cNvPr>
          <p:cNvSpPr/>
          <p:nvPr/>
        </p:nvSpPr>
        <p:spPr>
          <a:xfrm>
            <a:off x="140757" y="543358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Arrival pattern</a:t>
            </a:r>
          </a:p>
        </p:txBody>
      </p:sp>
      <p:sp>
        <p:nvSpPr>
          <p:cNvPr id="17" name="Rectangle: Rounded Corners 16">
            <a:extLst>
              <a:ext uri="{FF2B5EF4-FFF2-40B4-BE49-F238E27FC236}">
                <a16:creationId xmlns:a16="http://schemas.microsoft.com/office/drawing/2014/main" id="{14F2AC58-8FA0-49F7-911C-F628A53208AB}"/>
              </a:ext>
            </a:extLst>
          </p:cNvPr>
          <p:cNvSpPr/>
          <p:nvPr/>
        </p:nvSpPr>
        <p:spPr>
          <a:xfrm>
            <a:off x="2320834" y="16300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duration</a:t>
            </a:r>
          </a:p>
        </p:txBody>
      </p:sp>
      <p:sp>
        <p:nvSpPr>
          <p:cNvPr id="19" name="Rectangle: Rounded Corners 18">
            <a:extLst>
              <a:ext uri="{FF2B5EF4-FFF2-40B4-BE49-F238E27FC236}">
                <a16:creationId xmlns:a16="http://schemas.microsoft.com/office/drawing/2014/main" id="{8FB7D683-9446-4FD9-8D4D-E8E6CA35777B}"/>
              </a:ext>
            </a:extLst>
          </p:cNvPr>
          <p:cNvSpPr/>
          <p:nvPr/>
        </p:nvSpPr>
        <p:spPr>
          <a:xfrm>
            <a:off x="2320834" y="1221093"/>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Capacity </a:t>
            </a:r>
          </a:p>
          <a:p>
            <a:pPr algn="ctr"/>
            <a:r>
              <a:rPr lang="en-US" dirty="0"/>
              <a:t>v/c ratio</a:t>
            </a:r>
          </a:p>
        </p:txBody>
      </p:sp>
      <p:sp>
        <p:nvSpPr>
          <p:cNvPr id="21" name="Rectangle: Rounded Corners 20">
            <a:extLst>
              <a:ext uri="{FF2B5EF4-FFF2-40B4-BE49-F238E27FC236}">
                <a16:creationId xmlns:a16="http://schemas.microsoft.com/office/drawing/2014/main" id="{ED3042F3-12A2-4FAA-B628-3C1DCAD73E1D}"/>
              </a:ext>
            </a:extLst>
          </p:cNvPr>
          <p:cNvSpPr/>
          <p:nvPr/>
        </p:nvSpPr>
        <p:spPr>
          <a:xfrm>
            <a:off x="2320833" y="2279185"/>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a:t>
            </a:r>
          </a:p>
        </p:txBody>
      </p:sp>
      <p:sp>
        <p:nvSpPr>
          <p:cNvPr id="23" name="Rectangle: Rounded Corners 22">
            <a:extLst>
              <a:ext uri="{FF2B5EF4-FFF2-40B4-BE49-F238E27FC236}">
                <a16:creationId xmlns:a16="http://schemas.microsoft.com/office/drawing/2014/main" id="{756F0828-DB0C-4CCF-8D01-31899DB6CED0}"/>
              </a:ext>
            </a:extLst>
          </p:cNvPr>
          <p:cNvSpPr/>
          <p:nvPr/>
        </p:nvSpPr>
        <p:spPr>
          <a:xfrm>
            <a:off x="2320832" y="3337277"/>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service</a:t>
            </a:r>
          </a:p>
        </p:txBody>
      </p:sp>
      <p:sp>
        <p:nvSpPr>
          <p:cNvPr id="25" name="Rectangle: Rounded Corners 24">
            <a:extLst>
              <a:ext uri="{FF2B5EF4-FFF2-40B4-BE49-F238E27FC236}">
                <a16:creationId xmlns:a16="http://schemas.microsoft.com/office/drawing/2014/main" id="{4CFD489A-F010-4A80-BDBE-05B39B330B0F}"/>
              </a:ext>
            </a:extLst>
          </p:cNvPr>
          <p:cNvSpPr/>
          <p:nvPr/>
        </p:nvSpPr>
        <p:spPr>
          <a:xfrm>
            <a:off x="2320832" y="4395369"/>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Queue storage ratio</a:t>
            </a:r>
          </a:p>
        </p:txBody>
      </p:sp>
      <p:sp>
        <p:nvSpPr>
          <p:cNvPr id="27" name="Rectangle: Rounded Corners 26">
            <a:extLst>
              <a:ext uri="{FF2B5EF4-FFF2-40B4-BE49-F238E27FC236}">
                <a16:creationId xmlns:a16="http://schemas.microsoft.com/office/drawing/2014/main" id="{317DBADB-1977-457D-BC51-AD6BECBFA8D0}"/>
              </a:ext>
            </a:extLst>
          </p:cNvPr>
          <p:cNvSpPr/>
          <p:nvPr/>
        </p:nvSpPr>
        <p:spPr>
          <a:xfrm>
            <a:off x="140757" y="143123"/>
            <a:ext cx="1811383" cy="685800"/>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8" name="Rectangle 27">
            <a:extLst>
              <a:ext uri="{FF2B5EF4-FFF2-40B4-BE49-F238E27FC236}">
                <a16:creationId xmlns:a16="http://schemas.microsoft.com/office/drawing/2014/main" id="{FD68DB42-7325-47C6-ACDE-E027B025AF00}"/>
              </a:ext>
            </a:extLst>
          </p:cNvPr>
          <p:cNvSpPr/>
          <p:nvPr/>
        </p:nvSpPr>
        <p:spPr>
          <a:xfrm>
            <a:off x="4412972" y="0"/>
            <a:ext cx="7779028" cy="685800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E07BF93-8ACB-418F-BCCE-6603AEC62717}"/>
              </a:ext>
            </a:extLst>
          </p:cNvPr>
          <p:cNvCxnSpPr>
            <a:stCxn id="27" idx="2"/>
          </p:cNvCxnSpPr>
          <p:nvPr/>
        </p:nvCxnSpPr>
        <p:spPr>
          <a:xfrm flipH="1">
            <a:off x="1046448" y="828923"/>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CED55B-2141-4E65-B79F-C737DE171768}"/>
              </a:ext>
            </a:extLst>
          </p:cNvPr>
          <p:cNvCxnSpPr/>
          <p:nvPr/>
        </p:nvCxnSpPr>
        <p:spPr>
          <a:xfrm flipH="1">
            <a:off x="1046447" y="1877076"/>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5343B5-E3FE-4A22-8A20-7BDD894B2C9D}"/>
              </a:ext>
            </a:extLst>
          </p:cNvPr>
          <p:cNvCxnSpPr/>
          <p:nvPr/>
        </p:nvCxnSpPr>
        <p:spPr>
          <a:xfrm flipH="1">
            <a:off x="1015684" y="293516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CE1B2-5823-4FAF-BF8F-C9AD5478D758}"/>
              </a:ext>
            </a:extLst>
          </p:cNvPr>
          <p:cNvCxnSpPr/>
          <p:nvPr/>
        </p:nvCxnSpPr>
        <p:spPr>
          <a:xfrm flipH="1">
            <a:off x="1019753" y="399326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BB2F21E-C671-4CA2-820D-540115F070F2}"/>
              </a:ext>
            </a:extLst>
          </p:cNvPr>
          <p:cNvCxnSpPr/>
          <p:nvPr/>
        </p:nvCxnSpPr>
        <p:spPr>
          <a:xfrm flipH="1">
            <a:off x="1049288" y="5051352"/>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5BB528-6490-4B32-AED5-5FF07903469B}"/>
              </a:ext>
            </a:extLst>
          </p:cNvPr>
          <p:cNvCxnSpPr/>
          <p:nvPr/>
        </p:nvCxnSpPr>
        <p:spPr>
          <a:xfrm flipH="1">
            <a:off x="3177069" y="84425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7B811B-49D7-4B9E-B2DA-A174B456F9FB}"/>
              </a:ext>
            </a:extLst>
          </p:cNvPr>
          <p:cNvCxnSpPr/>
          <p:nvPr/>
        </p:nvCxnSpPr>
        <p:spPr>
          <a:xfrm flipH="1">
            <a:off x="3168971" y="1883748"/>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D08A18-45B8-4C52-8681-808BCACCAF51}"/>
              </a:ext>
            </a:extLst>
          </p:cNvPr>
          <p:cNvCxnSpPr/>
          <p:nvPr/>
        </p:nvCxnSpPr>
        <p:spPr>
          <a:xfrm flipH="1">
            <a:off x="3168970" y="2964985"/>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16137E-3497-454E-9DF5-A76C4B941387}"/>
              </a:ext>
            </a:extLst>
          </p:cNvPr>
          <p:cNvCxnSpPr/>
          <p:nvPr/>
        </p:nvCxnSpPr>
        <p:spPr>
          <a:xfrm flipH="1">
            <a:off x="3168969" y="4023077"/>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2F5163-5A13-4FB0-B40D-1803C75BD544}"/>
              </a:ext>
            </a:extLst>
          </p:cNvPr>
          <p:cNvCxnSpPr>
            <a:cxnSpLocks/>
          </p:cNvCxnSpPr>
          <p:nvPr/>
        </p:nvCxnSpPr>
        <p:spPr>
          <a:xfrm flipV="1">
            <a:off x="2141881" y="486023"/>
            <a:ext cx="0" cy="5332535"/>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7456E7-FD74-43A1-9398-99F604848994}"/>
              </a:ext>
            </a:extLst>
          </p:cNvPr>
          <p:cNvCxnSpPr>
            <a:cxnSpLocks/>
          </p:cNvCxnSpPr>
          <p:nvPr/>
        </p:nvCxnSpPr>
        <p:spPr>
          <a:xfrm>
            <a:off x="2134057" y="486023"/>
            <a:ext cx="209462"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F48AB72-F00E-44BC-9B06-501B9BEA2AC7}"/>
              </a:ext>
            </a:extLst>
          </p:cNvPr>
          <p:cNvCxnSpPr/>
          <p:nvPr/>
        </p:nvCxnSpPr>
        <p:spPr>
          <a:xfrm>
            <a:off x="1962079" y="5818558"/>
            <a:ext cx="1789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636BE1-D684-42C7-8F22-6F10C18C7126}"/>
              </a:ext>
            </a:extLst>
          </p:cNvPr>
          <p:cNvCxnSpPr/>
          <p:nvPr/>
        </p:nvCxnSpPr>
        <p:spPr>
          <a:xfrm>
            <a:off x="2141881" y="486023"/>
            <a:ext cx="17895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3BC3821-F3A5-4264-85E4-50F5F02269A9}"/>
              </a:ext>
            </a:extLst>
          </p:cNvPr>
          <p:cNvSpPr/>
          <p:nvPr/>
        </p:nvSpPr>
        <p:spPr>
          <a:xfrm>
            <a:off x="140757" y="6361043"/>
            <a:ext cx="3991418" cy="35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HCM Signalized Intersection Methodology</a:t>
            </a:r>
          </a:p>
        </p:txBody>
      </p:sp>
      <p:sp>
        <p:nvSpPr>
          <p:cNvPr id="34" name="Rectangle: Rounded Corners 33">
            <a:extLst>
              <a:ext uri="{FF2B5EF4-FFF2-40B4-BE49-F238E27FC236}">
                <a16:creationId xmlns:a16="http://schemas.microsoft.com/office/drawing/2014/main" id="{123120D0-9321-4ADA-B08F-C8A4FD514210}"/>
              </a:ext>
            </a:extLst>
          </p:cNvPr>
          <p:cNvSpPr/>
          <p:nvPr/>
        </p:nvSpPr>
        <p:spPr>
          <a:xfrm>
            <a:off x="2320792" y="5433301"/>
            <a:ext cx="181138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Interpretation</a:t>
            </a:r>
          </a:p>
        </p:txBody>
      </p:sp>
      <p:cxnSp>
        <p:nvCxnSpPr>
          <p:cNvPr id="35" name="Straight Arrow Connector 34">
            <a:extLst>
              <a:ext uri="{FF2B5EF4-FFF2-40B4-BE49-F238E27FC236}">
                <a16:creationId xmlns:a16="http://schemas.microsoft.com/office/drawing/2014/main" id="{C0ED05C4-E04B-4D1A-A401-493682CBB992}"/>
              </a:ext>
            </a:extLst>
          </p:cNvPr>
          <p:cNvCxnSpPr/>
          <p:nvPr/>
        </p:nvCxnSpPr>
        <p:spPr>
          <a:xfrm flipH="1">
            <a:off x="3177068" y="5048320"/>
            <a:ext cx="1" cy="41204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6C7B6D5-F968-498B-BAC9-752B8AEC1387}"/>
              </a:ext>
            </a:extLst>
          </p:cNvPr>
          <p:cNvSpPr/>
          <p:nvPr/>
        </p:nvSpPr>
        <p:spPr>
          <a:xfrm>
            <a:off x="4781664" y="162527"/>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r>
              <a:rPr lang="en-US" dirty="0">
                <a:solidFill>
                  <a:schemeClr val="tx1"/>
                </a:solidFill>
              </a:rPr>
              <a:t>4.3 Movements and Phases</a:t>
            </a:r>
          </a:p>
        </p:txBody>
      </p:sp>
      <p:sp>
        <p:nvSpPr>
          <p:cNvPr id="12" name="Rectangle: Rounded Corners 11">
            <a:extLst>
              <a:ext uri="{FF2B5EF4-FFF2-40B4-BE49-F238E27FC236}">
                <a16:creationId xmlns:a16="http://schemas.microsoft.com/office/drawing/2014/main" id="{1143E715-970F-41A6-A80A-4874C7E0A9F7}"/>
              </a:ext>
            </a:extLst>
          </p:cNvPr>
          <p:cNvSpPr/>
          <p:nvPr/>
        </p:nvSpPr>
        <p:spPr>
          <a:xfrm>
            <a:off x="4781623" y="123837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4.4 Timing Processes</a:t>
            </a:r>
          </a:p>
        </p:txBody>
      </p:sp>
      <p:sp>
        <p:nvSpPr>
          <p:cNvPr id="14" name="Rectangle: Rounded Corners 13">
            <a:extLst>
              <a:ext uri="{FF2B5EF4-FFF2-40B4-BE49-F238E27FC236}">
                <a16:creationId xmlns:a16="http://schemas.microsoft.com/office/drawing/2014/main" id="{882566D5-E619-41B6-89B7-BC299F61C36C}"/>
              </a:ext>
            </a:extLst>
          </p:cNvPr>
          <p:cNvSpPr/>
          <p:nvPr/>
        </p:nvSpPr>
        <p:spPr>
          <a:xfrm>
            <a:off x="4781623" y="227918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Concepts</a:t>
            </a:r>
          </a:p>
          <a:p>
            <a:pPr algn="ctr"/>
            <a:r>
              <a:rPr lang="en-US" dirty="0">
                <a:solidFill>
                  <a:schemeClr val="tx1"/>
                </a:solidFill>
              </a:rPr>
              <a:t>4.5 Formulating the Model</a:t>
            </a:r>
          </a:p>
        </p:txBody>
      </p:sp>
      <p:sp>
        <p:nvSpPr>
          <p:cNvPr id="16" name="Rectangle: Rounded Corners 15">
            <a:extLst>
              <a:ext uri="{FF2B5EF4-FFF2-40B4-BE49-F238E27FC236}">
                <a16:creationId xmlns:a16="http://schemas.microsoft.com/office/drawing/2014/main" id="{1250685E-C439-4EB6-A67D-1A9500A9480C}"/>
              </a:ext>
            </a:extLst>
          </p:cNvPr>
          <p:cNvSpPr/>
          <p:nvPr/>
        </p:nvSpPr>
        <p:spPr>
          <a:xfrm>
            <a:off x="8021943" y="2279594"/>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4.11 Non-uniform arrivals</a:t>
            </a:r>
          </a:p>
        </p:txBody>
      </p:sp>
      <p:sp>
        <p:nvSpPr>
          <p:cNvPr id="18" name="Rectangle: Rounded Corners 17">
            <a:extLst>
              <a:ext uri="{FF2B5EF4-FFF2-40B4-BE49-F238E27FC236}">
                <a16:creationId xmlns:a16="http://schemas.microsoft.com/office/drawing/2014/main" id="{98EB4ECA-8C03-46D0-9139-F73B0157F19E}"/>
              </a:ext>
            </a:extLst>
          </p:cNvPr>
          <p:cNvSpPr/>
          <p:nvPr/>
        </p:nvSpPr>
        <p:spPr>
          <a:xfrm>
            <a:off x="8021943" y="3347216"/>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Phase duration</a:t>
            </a:r>
          </a:p>
          <a:p>
            <a:pPr algn="ctr"/>
            <a:r>
              <a:rPr lang="en-US" dirty="0">
                <a:solidFill>
                  <a:schemeClr val="tx1"/>
                </a:solidFill>
              </a:rPr>
              <a:t>4.12 Phase duration</a:t>
            </a:r>
          </a:p>
        </p:txBody>
      </p:sp>
      <p:sp>
        <p:nvSpPr>
          <p:cNvPr id="20" name="Rectangle: Rounded Corners 19">
            <a:extLst>
              <a:ext uri="{FF2B5EF4-FFF2-40B4-BE49-F238E27FC236}">
                <a16:creationId xmlns:a16="http://schemas.microsoft.com/office/drawing/2014/main" id="{C244CACB-41C7-46EB-9096-B8823F10B696}"/>
              </a:ext>
            </a:extLst>
          </p:cNvPr>
          <p:cNvSpPr/>
          <p:nvPr/>
        </p:nvSpPr>
        <p:spPr>
          <a:xfrm>
            <a:off x="4781623" y="3338319"/>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4.6 Lane capacity</a:t>
            </a:r>
          </a:p>
        </p:txBody>
      </p:sp>
      <p:sp>
        <p:nvSpPr>
          <p:cNvPr id="22" name="Rectangle: Rounded Corners 21">
            <a:extLst>
              <a:ext uri="{FF2B5EF4-FFF2-40B4-BE49-F238E27FC236}">
                <a16:creationId xmlns:a16="http://schemas.microsoft.com/office/drawing/2014/main" id="{B761F268-EA3C-430D-93CF-530CF688E8E1}"/>
              </a:ext>
            </a:extLst>
          </p:cNvPr>
          <p:cNvSpPr/>
          <p:nvPr/>
        </p:nvSpPr>
        <p:spPr>
          <a:xfrm>
            <a:off x="4779922" y="5460368"/>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a:t>
            </a:r>
          </a:p>
          <a:p>
            <a:pPr algn="ctr"/>
            <a:r>
              <a:rPr lang="en-US" dirty="0">
                <a:solidFill>
                  <a:schemeClr val="tx1"/>
                </a:solidFill>
              </a:rPr>
              <a:t>4.8 Permitted LT movement</a:t>
            </a:r>
          </a:p>
        </p:txBody>
      </p:sp>
      <p:sp>
        <p:nvSpPr>
          <p:cNvPr id="3" name="Rectangle: Rounded Corners 2">
            <a:extLst>
              <a:ext uri="{FF2B5EF4-FFF2-40B4-BE49-F238E27FC236}">
                <a16:creationId xmlns:a16="http://schemas.microsoft.com/office/drawing/2014/main" id="{CEF3E7F4-0481-4AAD-93D2-01A52214D73D}"/>
              </a:ext>
            </a:extLst>
          </p:cNvPr>
          <p:cNvSpPr/>
          <p:nvPr/>
        </p:nvSpPr>
        <p:spPr>
          <a:xfrm>
            <a:off x="4779922" y="4375491"/>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 </a:t>
            </a:r>
          </a:p>
          <a:p>
            <a:pPr algn="ctr"/>
            <a:r>
              <a:rPr lang="en-US" dirty="0">
                <a:solidFill>
                  <a:schemeClr val="tx1"/>
                </a:solidFill>
              </a:rPr>
              <a:t>4.7 Demand &lt; capacity</a:t>
            </a:r>
          </a:p>
        </p:txBody>
      </p:sp>
      <p:sp>
        <p:nvSpPr>
          <p:cNvPr id="4" name="Rectangle: Rounded Corners 3">
            <a:extLst>
              <a:ext uri="{FF2B5EF4-FFF2-40B4-BE49-F238E27FC236}">
                <a16:creationId xmlns:a16="http://schemas.microsoft.com/office/drawing/2014/main" id="{43F603F7-7C5B-4AB8-8386-CBA45436E4A1}"/>
              </a:ext>
            </a:extLst>
          </p:cNvPr>
          <p:cNvSpPr/>
          <p:nvPr/>
        </p:nvSpPr>
        <p:spPr>
          <a:xfrm>
            <a:off x="8021984" y="162527"/>
            <a:ext cx="2880360" cy="868188"/>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Capacity </a:t>
            </a:r>
          </a:p>
          <a:p>
            <a:pPr algn="ctr"/>
            <a:r>
              <a:rPr lang="en-US" dirty="0">
                <a:solidFill>
                  <a:schemeClr val="tx1"/>
                </a:solidFill>
              </a:rPr>
              <a:t>4.9 Critical movement analysis</a:t>
            </a:r>
          </a:p>
        </p:txBody>
      </p:sp>
      <p:sp>
        <p:nvSpPr>
          <p:cNvPr id="5" name="Rectangle: Rounded Corners 4">
            <a:extLst>
              <a:ext uri="{FF2B5EF4-FFF2-40B4-BE49-F238E27FC236}">
                <a16:creationId xmlns:a16="http://schemas.microsoft.com/office/drawing/2014/main" id="{244852E0-151A-42CB-8D12-F8FA601BC2EB}"/>
              </a:ext>
            </a:extLst>
          </p:cNvPr>
          <p:cNvSpPr/>
          <p:nvPr/>
        </p:nvSpPr>
        <p:spPr>
          <a:xfrm>
            <a:off x="8021943" y="1256305"/>
            <a:ext cx="2880360" cy="6858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Delay</a:t>
            </a:r>
          </a:p>
          <a:p>
            <a:pPr algn="ctr"/>
            <a:r>
              <a:rPr lang="en-US" dirty="0">
                <a:solidFill>
                  <a:schemeClr val="tx1"/>
                </a:solidFill>
              </a:rPr>
              <a:t>4.10 Demand &gt; capacity</a:t>
            </a:r>
          </a:p>
        </p:txBody>
      </p:sp>
      <p:cxnSp>
        <p:nvCxnSpPr>
          <p:cNvPr id="45" name="Straight Arrow Connector 44">
            <a:extLst>
              <a:ext uri="{FF2B5EF4-FFF2-40B4-BE49-F238E27FC236}">
                <a16:creationId xmlns:a16="http://schemas.microsoft.com/office/drawing/2014/main" id="{976933C3-BABF-4C0F-B7FA-FBC1E61EE29C}"/>
              </a:ext>
            </a:extLst>
          </p:cNvPr>
          <p:cNvCxnSpPr/>
          <p:nvPr/>
        </p:nvCxnSpPr>
        <p:spPr>
          <a:xfrm flipH="1">
            <a:off x="6221424" y="839825"/>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0DA5282-E4D6-4603-951A-D181D6A8A834}"/>
              </a:ext>
            </a:extLst>
          </p:cNvPr>
          <p:cNvCxnSpPr/>
          <p:nvPr/>
        </p:nvCxnSpPr>
        <p:spPr>
          <a:xfrm flipH="1">
            <a:off x="6221423" y="1887978"/>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018786-80CE-4EFD-81BA-D8BBE22C3BFE}"/>
              </a:ext>
            </a:extLst>
          </p:cNvPr>
          <p:cNvCxnSpPr/>
          <p:nvPr/>
        </p:nvCxnSpPr>
        <p:spPr>
          <a:xfrm flipH="1">
            <a:off x="6190660" y="294607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67B5CC-2AC9-4345-99DC-FF56094C9901}"/>
              </a:ext>
            </a:extLst>
          </p:cNvPr>
          <p:cNvCxnSpPr/>
          <p:nvPr/>
        </p:nvCxnSpPr>
        <p:spPr>
          <a:xfrm flipH="1">
            <a:off x="6194729" y="4004162"/>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DCE0B6-0A96-4C63-A148-80D6007CB78E}"/>
              </a:ext>
            </a:extLst>
          </p:cNvPr>
          <p:cNvCxnSpPr/>
          <p:nvPr/>
        </p:nvCxnSpPr>
        <p:spPr>
          <a:xfrm flipH="1">
            <a:off x="6224264" y="5062254"/>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9F96EF-F8D9-4D28-A162-B91F1BA6BD29}"/>
              </a:ext>
            </a:extLst>
          </p:cNvPr>
          <p:cNvCxnSpPr>
            <a:cxnSpLocks/>
            <a:stCxn id="4" idx="2"/>
          </p:cNvCxnSpPr>
          <p:nvPr/>
        </p:nvCxnSpPr>
        <p:spPr>
          <a:xfrm>
            <a:off x="9462164" y="1030715"/>
            <a:ext cx="2245" cy="236492"/>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8B85CE-56A4-4903-88C8-C0169ACE3B95}"/>
              </a:ext>
            </a:extLst>
          </p:cNvPr>
          <p:cNvCxnSpPr/>
          <p:nvPr/>
        </p:nvCxnSpPr>
        <p:spPr>
          <a:xfrm flipH="1">
            <a:off x="9456310" y="1894650"/>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C1A017-AED4-42DB-BEB7-DECE8E668B7E}"/>
              </a:ext>
            </a:extLst>
          </p:cNvPr>
          <p:cNvCxnSpPr/>
          <p:nvPr/>
        </p:nvCxnSpPr>
        <p:spPr>
          <a:xfrm flipH="1">
            <a:off x="9456309" y="2975887"/>
            <a:ext cx="1" cy="412048"/>
          </a:xfrm>
          <a:prstGeom prst="straightConnector1">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0269C7-C5DD-4E0E-A331-AFE169F4DE34}"/>
              </a:ext>
            </a:extLst>
          </p:cNvPr>
          <p:cNvCxnSpPr>
            <a:cxnSpLocks/>
          </p:cNvCxnSpPr>
          <p:nvPr/>
        </p:nvCxnSpPr>
        <p:spPr>
          <a:xfrm flipV="1">
            <a:off x="7854184" y="496925"/>
            <a:ext cx="0" cy="5332535"/>
          </a:xfrm>
          <a:prstGeom prst="line">
            <a:avLst/>
          </a:prstGeom>
          <a:ln w="3175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93065E-B36E-48C3-ABF4-00068CFEDEB9}"/>
              </a:ext>
            </a:extLst>
          </p:cNvPr>
          <p:cNvCxnSpPr/>
          <p:nvPr/>
        </p:nvCxnSpPr>
        <p:spPr>
          <a:xfrm>
            <a:off x="7674382" y="5829460"/>
            <a:ext cx="178951" cy="0"/>
          </a:xfrm>
          <a:prstGeom prst="line">
            <a:avLst/>
          </a:prstGeom>
          <a:ln w="317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FA49CE-E3CC-4DB0-B9B2-19F6D899FB87}"/>
              </a:ext>
            </a:extLst>
          </p:cNvPr>
          <p:cNvCxnSpPr/>
          <p:nvPr/>
        </p:nvCxnSpPr>
        <p:spPr>
          <a:xfrm>
            <a:off x="7854184" y="496925"/>
            <a:ext cx="178951" cy="0"/>
          </a:xfrm>
          <a:prstGeom prst="line">
            <a:avLst/>
          </a:prstGeom>
          <a:ln w="317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1078C1-A6F4-4C4E-B1E0-253987A9FD02}"/>
              </a:ext>
            </a:extLst>
          </p:cNvPr>
          <p:cNvSpPr/>
          <p:nvPr/>
        </p:nvSpPr>
        <p:spPr>
          <a:xfrm>
            <a:off x="4779920" y="6361042"/>
            <a:ext cx="4128401" cy="3538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Chapter 4 – Capacity of Signalized Intersections</a:t>
            </a:r>
          </a:p>
        </p:txBody>
      </p:sp>
      <p:sp>
        <p:nvSpPr>
          <p:cNvPr id="29" name="Rectangle 28">
            <a:extLst>
              <a:ext uri="{FF2B5EF4-FFF2-40B4-BE49-F238E27FC236}">
                <a16:creationId xmlns:a16="http://schemas.microsoft.com/office/drawing/2014/main" id="{054668F7-7F08-49B2-A350-94C682F5086A}"/>
              </a:ext>
            </a:extLst>
          </p:cNvPr>
          <p:cNvSpPr/>
          <p:nvPr/>
        </p:nvSpPr>
        <p:spPr>
          <a:xfrm>
            <a:off x="7948206" y="3288339"/>
            <a:ext cx="3022990" cy="821748"/>
          </a:xfrm>
          <a:prstGeom prst="rect">
            <a:avLst/>
          </a:prstGeom>
          <a:solidFill>
            <a:schemeClr val="bg2">
              <a:lumMod val="90000"/>
              <a:alpha val="30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22EDC1D-3500-4487-8B99-DC49009246C2}"/>
              </a:ext>
            </a:extLst>
          </p:cNvPr>
          <p:cNvSpPr/>
          <p:nvPr/>
        </p:nvSpPr>
        <p:spPr>
          <a:xfrm>
            <a:off x="2247440" y="85362"/>
            <a:ext cx="1755534" cy="850959"/>
          </a:xfrm>
          <a:prstGeom prst="rect">
            <a:avLst/>
          </a:prstGeom>
          <a:solidFill>
            <a:schemeClr val="accent2">
              <a:alpha val="3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DA294B18-9866-49F7-AE7E-64D465A19EB2}"/>
              </a:ext>
            </a:extLst>
          </p:cNvPr>
          <p:cNvPicPr>
            <a:picLocks noChangeAspect="1"/>
          </p:cNvPicPr>
          <p:nvPr/>
        </p:nvPicPr>
        <p:blipFill>
          <a:blip r:embed="rId3"/>
          <a:stretch>
            <a:fillRect/>
          </a:stretch>
        </p:blipFill>
        <p:spPr>
          <a:xfrm>
            <a:off x="10818891" y="5116376"/>
            <a:ext cx="1245008" cy="1631635"/>
          </a:xfrm>
          <a:prstGeom prst="rect">
            <a:avLst/>
          </a:prstGeom>
          <a:solidFill>
            <a:schemeClr val="bg1"/>
          </a:solidFill>
          <a:ln w="44450">
            <a:solidFill>
              <a:schemeClr val="bg2">
                <a:lumMod val="50000"/>
              </a:schemeClr>
            </a:solidFill>
          </a:ln>
        </p:spPr>
      </p:pic>
    </p:spTree>
    <p:extLst>
      <p:ext uri="{BB962C8B-B14F-4D97-AF65-F5344CB8AC3E}">
        <p14:creationId xmlns:p14="http://schemas.microsoft.com/office/powerpoint/2010/main" val="2165844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4807</Words>
  <Application>Microsoft Office PowerPoint</Application>
  <PresentationFormat>Widescreen</PresentationFormat>
  <Paragraphs>1263</Paragraphs>
  <Slides>59</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Kyte</dc:creator>
  <cp:lastModifiedBy>Michael Kyte</cp:lastModifiedBy>
  <cp:revision>193</cp:revision>
  <dcterms:created xsi:type="dcterms:W3CDTF">2020-08-25T21:54:09Z</dcterms:created>
  <dcterms:modified xsi:type="dcterms:W3CDTF">2020-10-05T23:29:42Z</dcterms:modified>
</cp:coreProperties>
</file>