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7" r:id="rId4"/>
    <p:sldId id="269" r:id="rId5"/>
    <p:sldId id="270" r:id="rId6"/>
    <p:sldId id="271" r:id="rId7"/>
    <p:sldId id="272" r:id="rId8"/>
    <p:sldId id="262" r:id="rId9"/>
    <p:sldId id="260" r:id="rId10"/>
    <p:sldId id="261" r:id="rId11"/>
    <p:sldId id="259" r:id="rId12"/>
    <p:sldId id="263" r:id="rId13"/>
    <p:sldId id="264" r:id="rId14"/>
    <p:sldId id="265" r:id="rId15"/>
    <p:sldId id="266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68C35-1C53-4DB4-B401-33E15B3A27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7D345-2E3A-4D7B-8862-2CF0AACC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6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A350-A47E-4BE4-A58E-F5B26A67E09B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9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E647-F382-48C4-A2E7-98BA2F3B4FFF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3F5-245A-496B-8A3A-8ED4C1F68764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6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877"/>
            <a:ext cx="10515600" cy="470708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B7F0-49B5-4755-83D9-EF3294935D95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611D-FF33-4C38-AD35-5245CD373EA3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6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46A-4C96-44B2-AF20-96DB177919C3}" type="datetime1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9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84D4-0FAF-4FC0-8B2D-3F69E8725283}" type="datetime1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0179-3CD7-40F0-A722-269123B542FB}" type="datetime1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0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45EF-7EDF-4833-A707-7B094F306DFC}" type="datetime1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7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251A-2A5A-4388-A5E2-CCD0A3E18C25}" type="datetime1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3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4F85-BD95-4D7D-8E3D-9BCC05BA0F0F}" type="datetime1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5C75-0845-4CA2-8AC0-7692B59F8F62}" type="datetime1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36F4-E491-4E28-B42F-0300ED80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HCM Signalized Intersection Method</a:t>
            </a:r>
            <a:br>
              <a:rPr lang="en-US" sz="4800" dirty="0" smtClean="0"/>
            </a:br>
            <a:r>
              <a:rPr lang="en-US" sz="4800" dirty="0"/>
              <a:t>Chapter 19 - Prototype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Signalized Intersection Subcommittee Meeting</a:t>
            </a:r>
          </a:p>
          <a:p>
            <a:r>
              <a:rPr lang="en-US" dirty="0" smtClean="0"/>
              <a:t>January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6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19: Signalized Intersections – </a:t>
            </a:r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prototype is…and what it isn’t</a:t>
            </a:r>
          </a:p>
          <a:p>
            <a:r>
              <a:rPr lang="en-US" dirty="0" smtClean="0"/>
              <a:t>Intended to show what a different approach could look like…</a:t>
            </a:r>
          </a:p>
          <a:p>
            <a:r>
              <a:rPr lang="en-US" dirty="0" smtClean="0"/>
              <a:t>Not intended to resolve all details at this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2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5" y="173086"/>
            <a:ext cx="10658475" cy="631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Chapter 19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Focus: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Practitioners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4793" y="455831"/>
            <a:ext cx="2076628" cy="273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1. Introduction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509324" y="455832"/>
            <a:ext cx="2076628" cy="273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2. Traffic Flow and Signal Control</a:t>
            </a:r>
          </a:p>
          <a:p>
            <a:pPr algn="ctr"/>
            <a:r>
              <a:rPr lang="en-US" sz="2400" b="1" dirty="0" smtClean="0"/>
              <a:t>Concepts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8473855" y="455833"/>
            <a:ext cx="2076628" cy="273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3. The Basic Method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153284" y="3386744"/>
            <a:ext cx="2076628" cy="273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4. Example Calculations for Basic Method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7116981" y="3386745"/>
            <a:ext cx="2076628" cy="273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5. Guidance for Advanced Method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12864"/>
              </p:ext>
            </p:extLst>
          </p:nvPr>
        </p:nvGraphicFramePr>
        <p:xfrm>
          <a:off x="129396" y="163905"/>
          <a:ext cx="10351698" cy="604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566">
                  <a:extLst>
                    <a:ext uri="{9D8B030D-6E8A-4147-A177-3AD203B41FA5}">
                      <a16:colId xmlns:a16="http://schemas.microsoft.com/office/drawing/2014/main" val="1693122594"/>
                    </a:ext>
                  </a:extLst>
                </a:gridCol>
                <a:gridCol w="3450566">
                  <a:extLst>
                    <a:ext uri="{9D8B030D-6E8A-4147-A177-3AD203B41FA5}">
                      <a16:colId xmlns:a16="http://schemas.microsoft.com/office/drawing/2014/main" val="3887034380"/>
                    </a:ext>
                  </a:extLst>
                </a:gridCol>
                <a:gridCol w="3450566">
                  <a:extLst>
                    <a:ext uri="{9D8B030D-6E8A-4147-A177-3AD203B41FA5}">
                      <a16:colId xmlns:a16="http://schemas.microsoft.com/office/drawing/2014/main" val="1788330269"/>
                    </a:ext>
                  </a:extLst>
                </a:gridCol>
              </a:tblGrid>
              <a:tr h="5399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Basic 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Advanced</a:t>
                      </a:r>
                      <a:r>
                        <a:rPr lang="en-US" sz="2400" baseline="0" dirty="0" smtClean="0"/>
                        <a:t> Method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498375"/>
                  </a:ext>
                </a:extLst>
              </a:tr>
              <a:tr h="971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 is appropriate when…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716445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 helps analyst</a:t>
                      </a:r>
                      <a:r>
                        <a:rPr lang="en-US" sz="2400" baseline="0" dirty="0" smtClean="0"/>
                        <a:t> to…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899001"/>
                  </a:ext>
                </a:extLst>
              </a:tr>
              <a:tr h="971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 should not be applied when…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729909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 is applied using…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828567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method predicts…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137567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method…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406901"/>
                  </a:ext>
                </a:extLst>
              </a:tr>
              <a:tr h="14037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required when applying method are</a:t>
                      </a:r>
                      <a:r>
                        <a:rPr lang="en-US" sz="2400" baseline="0" dirty="0" smtClean="0"/>
                        <a:t> provided in…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3416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396" y="6352143"/>
            <a:ext cx="772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pages 1 and </a:t>
            </a:r>
            <a:r>
              <a:rPr lang="en-US" dirty="0"/>
              <a:t>2 in </a:t>
            </a:r>
            <a:r>
              <a:rPr lang="en-US" dirty="0" smtClean="0"/>
              <a:t>“Chapter 19 Signalized Intersections – Prototype Chapter”]</a:t>
            </a:r>
          </a:p>
        </p:txBody>
      </p:sp>
    </p:spTree>
    <p:extLst>
      <p:ext uri="{BB962C8B-B14F-4D97-AF65-F5344CB8AC3E}">
        <p14:creationId xmlns:p14="http://schemas.microsoft.com/office/powerpoint/2010/main" val="30261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05914"/>
              </p:ext>
            </p:extLst>
          </p:nvPr>
        </p:nvGraphicFramePr>
        <p:xfrm>
          <a:off x="129396" y="184829"/>
          <a:ext cx="1063157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789">
                  <a:extLst>
                    <a:ext uri="{9D8B030D-6E8A-4147-A177-3AD203B41FA5}">
                      <a16:colId xmlns:a16="http://schemas.microsoft.com/office/drawing/2014/main" val="3057428952"/>
                    </a:ext>
                  </a:extLst>
                </a:gridCol>
                <a:gridCol w="5315789">
                  <a:extLst>
                    <a:ext uri="{9D8B030D-6E8A-4147-A177-3AD203B41FA5}">
                      <a16:colId xmlns:a16="http://schemas.microsoft.com/office/drawing/2014/main" val="469784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r>
                        <a:rPr lang="en-US" sz="2400" baseline="0" dirty="0" smtClean="0"/>
                        <a:t> you want to…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 to page…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33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Understand traffic flow and signal control concepts that are the foundations of the</a:t>
                      </a:r>
                      <a:r>
                        <a:rPr lang="en-US" sz="2400" baseline="0" dirty="0" smtClean="0"/>
                        <a:t> basic and advanced methods…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63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Learn about and apply the basic method…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1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Learn about the advanced</a:t>
                      </a:r>
                      <a:r>
                        <a:rPr lang="en-US" sz="2400" baseline="0" dirty="0" smtClean="0"/>
                        <a:t> method…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026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396" y="6352143"/>
            <a:ext cx="710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page 3 </a:t>
            </a:r>
            <a:r>
              <a:rPr lang="en-US" dirty="0"/>
              <a:t>in </a:t>
            </a:r>
            <a:r>
              <a:rPr lang="en-US" dirty="0" smtClean="0"/>
              <a:t>“Chapter 19 Signalized Intersections – Prototype Chapter”]</a:t>
            </a:r>
          </a:p>
        </p:txBody>
      </p:sp>
    </p:spTree>
    <p:extLst>
      <p:ext uri="{BB962C8B-B14F-4D97-AF65-F5344CB8AC3E}">
        <p14:creationId xmlns:p14="http://schemas.microsoft.com/office/powerpoint/2010/main" val="193104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Traffic Flow and Signal Control Concepts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traffic flow</a:t>
            </a:r>
          </a:p>
          <a:p>
            <a:r>
              <a:rPr lang="en-US" dirty="0" smtClean="0"/>
              <a:t>Representing signal control</a:t>
            </a:r>
          </a:p>
          <a:p>
            <a:r>
              <a:rPr lang="en-US" dirty="0" smtClean="0"/>
              <a:t>Capacity</a:t>
            </a:r>
          </a:p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396" y="6352143"/>
            <a:ext cx="7054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page </a:t>
            </a:r>
            <a:r>
              <a:rPr lang="en-US" dirty="0" smtClean="0"/>
              <a:t>4 </a:t>
            </a:r>
            <a:r>
              <a:rPr lang="en-US" dirty="0"/>
              <a:t>in </a:t>
            </a:r>
            <a:r>
              <a:rPr lang="en-US" dirty="0" smtClean="0"/>
              <a:t>“Chapter 19 Signalized Intersections – Prototype Chapter”]</a:t>
            </a:r>
          </a:p>
        </p:txBody>
      </p:sp>
    </p:spTree>
    <p:extLst>
      <p:ext uri="{BB962C8B-B14F-4D97-AF65-F5344CB8AC3E}">
        <p14:creationId xmlns:p14="http://schemas.microsoft.com/office/powerpoint/2010/main" val="3072553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2" y="91499"/>
            <a:ext cx="10515600" cy="8056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Basic Method: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3" y="1014772"/>
            <a:ext cx="10879347" cy="482405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required </a:t>
            </a:r>
            <a:r>
              <a:rPr lang="en-US" dirty="0"/>
              <a:t>data and/or </a:t>
            </a:r>
            <a:r>
              <a:rPr lang="en-US" dirty="0" smtClean="0"/>
              <a:t>accept </a:t>
            </a:r>
            <a:r>
              <a:rPr lang="en-US" dirty="0"/>
              <a:t>suggested default </a:t>
            </a:r>
            <a:r>
              <a:rPr lang="en-US" dirty="0" smtClean="0"/>
              <a:t>values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desired </a:t>
            </a:r>
            <a:r>
              <a:rPr lang="en-US" dirty="0" smtClean="0"/>
              <a:t>LT operation</a:t>
            </a:r>
            <a:r>
              <a:rPr lang="en-US" dirty="0"/>
              <a:t>, or </a:t>
            </a:r>
            <a:r>
              <a:rPr lang="en-US" dirty="0" smtClean="0"/>
              <a:t>determine LT operation </a:t>
            </a:r>
            <a:r>
              <a:rPr lang="en-US" dirty="0"/>
              <a:t>using </a:t>
            </a:r>
            <a:r>
              <a:rPr lang="en-US" dirty="0" smtClean="0"/>
              <a:t>checks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</a:t>
            </a:r>
            <a:r>
              <a:rPr lang="en-US" dirty="0"/>
              <a:t>movement volumes to through passenger car </a:t>
            </a:r>
            <a:r>
              <a:rPr lang="en-US" dirty="0" smtClean="0"/>
              <a:t>equivalents based </a:t>
            </a:r>
            <a:r>
              <a:rPr lang="en-US" dirty="0"/>
              <a:t>on equivalency </a:t>
            </a:r>
            <a:r>
              <a:rPr lang="en-US" dirty="0" smtClean="0"/>
              <a:t>factors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critical lane groups by calculating which sequence of phases requires </a:t>
            </a:r>
            <a:r>
              <a:rPr lang="en-US" dirty="0" smtClean="0"/>
              <a:t>maximum </a:t>
            </a:r>
            <a:r>
              <a:rPr lang="en-US" dirty="0"/>
              <a:t>amount of green time based on </a:t>
            </a:r>
            <a:r>
              <a:rPr lang="en-US" dirty="0" smtClean="0"/>
              <a:t>volumes </a:t>
            </a:r>
            <a:r>
              <a:rPr lang="en-US" dirty="0"/>
              <a:t>of </a:t>
            </a:r>
            <a:r>
              <a:rPr lang="en-US" dirty="0" smtClean="0"/>
              <a:t>movements they serve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 </a:t>
            </a:r>
            <a:r>
              <a:rPr lang="en-US" dirty="0"/>
              <a:t>whether </a:t>
            </a:r>
            <a:r>
              <a:rPr lang="en-US" dirty="0" smtClean="0"/>
              <a:t>capacity </a:t>
            </a:r>
            <a:r>
              <a:rPr lang="en-US" dirty="0"/>
              <a:t>of </a:t>
            </a:r>
            <a:r>
              <a:rPr lang="en-US" dirty="0" smtClean="0"/>
              <a:t>intersection </a:t>
            </a:r>
            <a:r>
              <a:rPr lang="en-US" dirty="0"/>
              <a:t>is sufficient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capacity and volume/capacity ratio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delay </a:t>
            </a:r>
            <a:r>
              <a:rPr lang="en-US" dirty="0"/>
              <a:t>and level of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396" y="6352143"/>
            <a:ext cx="749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pages 5-18 </a:t>
            </a:r>
            <a:r>
              <a:rPr lang="en-US" dirty="0"/>
              <a:t>in </a:t>
            </a:r>
            <a:r>
              <a:rPr lang="en-US" dirty="0" smtClean="0"/>
              <a:t>“Chapter 19 Signalized Intersections – Prototype Chapter”]</a:t>
            </a:r>
          </a:p>
        </p:txBody>
      </p:sp>
    </p:spTree>
    <p:extLst>
      <p:ext uri="{BB962C8B-B14F-4D97-AF65-F5344CB8AC3E}">
        <p14:creationId xmlns:p14="http://schemas.microsoft.com/office/powerpoint/2010/main" val="267946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2" y="91499"/>
            <a:ext cx="10515600" cy="8056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Basic Method: Worksheets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1" y="6352143"/>
            <a:ext cx="927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[See pages 5-18 </a:t>
            </a:r>
            <a:r>
              <a:rPr lang="en-US" dirty="0"/>
              <a:t>in </a:t>
            </a:r>
            <a:r>
              <a:rPr lang="en-US" dirty="0" smtClean="0"/>
              <a:t>“Chapter 19 Signalized Intersections – Prototype Chapter”]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72" y="777302"/>
            <a:ext cx="10268954" cy="533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4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72" y="91499"/>
            <a:ext cx="10515600" cy="8056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Basic Method: Example Calculations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39" y="897149"/>
            <a:ext cx="10464309" cy="3683366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72" y="4086057"/>
            <a:ext cx="11307253" cy="18638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29396" y="6352143"/>
            <a:ext cx="749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pages 19-31 </a:t>
            </a:r>
            <a:r>
              <a:rPr lang="en-US" dirty="0"/>
              <a:t>in </a:t>
            </a:r>
            <a:r>
              <a:rPr lang="en-US" dirty="0" smtClean="0"/>
              <a:t>“Chapter 19 Signalized Intersections – Prototype Chapter”]</a:t>
            </a:r>
          </a:p>
        </p:txBody>
      </p:sp>
    </p:spTree>
    <p:extLst>
      <p:ext uri="{BB962C8B-B14F-4D97-AF65-F5344CB8AC3E}">
        <p14:creationId xmlns:p14="http://schemas.microsoft.com/office/powerpoint/2010/main" val="716891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Advanced Method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Proposition:</a:t>
            </a:r>
          </a:p>
          <a:p>
            <a:r>
              <a:rPr lang="en-US" dirty="0" smtClean="0"/>
              <a:t>Specify </a:t>
            </a:r>
            <a:r>
              <a:rPr lang="en-US" dirty="0"/>
              <a:t>the method as completely as possible but with the understanding that software developers will implement the method based on their own interpretation of the method and their own professional </a:t>
            </a:r>
            <a:r>
              <a:rPr lang="en-US" dirty="0" smtClean="0"/>
              <a:t>judgement</a:t>
            </a:r>
          </a:p>
          <a:p>
            <a:endParaRPr lang="en-US" sz="2400" dirty="0"/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Data requirements</a:t>
            </a:r>
          </a:p>
          <a:p>
            <a:r>
              <a:rPr lang="en-US" dirty="0" smtClean="0"/>
              <a:t>Method limitations/guidance to use simulation</a:t>
            </a:r>
          </a:p>
          <a:p>
            <a:r>
              <a:rPr lang="en-US" dirty="0" smtClean="0"/>
              <a:t>Details in Chapter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396" y="6352143"/>
            <a:ext cx="749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pages 32-35 in “Chapter 19 Signalized Intersections – Prototype Chapter”]</a:t>
            </a:r>
          </a:p>
        </p:txBody>
      </p:sp>
    </p:spTree>
    <p:extLst>
      <p:ext uri="{BB962C8B-B14F-4D97-AF65-F5344CB8AC3E}">
        <p14:creationId xmlns:p14="http://schemas.microsoft.com/office/powerpoint/2010/main" val="567102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Next steps…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Agreement: sense of prototype and direction</a:t>
            </a:r>
          </a:p>
          <a:p>
            <a:r>
              <a:rPr lang="en-US" dirty="0" smtClean="0"/>
              <a:t>Proceed on three steps over 3-5 years for Chapter 19</a:t>
            </a:r>
          </a:p>
          <a:p>
            <a:pPr lvl="1"/>
            <a:r>
              <a:rPr lang="en-US" dirty="0" smtClean="0"/>
              <a:t>Refine basic method</a:t>
            </a:r>
          </a:p>
          <a:p>
            <a:pPr lvl="1"/>
            <a:r>
              <a:rPr lang="en-US" dirty="0" smtClean="0"/>
              <a:t>Develop text for traffic flow and signal control concepts</a:t>
            </a:r>
          </a:p>
          <a:p>
            <a:pPr lvl="1"/>
            <a:r>
              <a:rPr lang="en-US" dirty="0" smtClean="0"/>
              <a:t>Develop ideas and text for advanced method</a:t>
            </a:r>
          </a:p>
          <a:p>
            <a:r>
              <a:rPr lang="en-US" dirty="0" smtClean="0"/>
              <a:t>Proceed in 6-month increments with targets for annual </a:t>
            </a:r>
            <a:r>
              <a:rPr lang="en-US" smtClean="0"/>
              <a:t>and summer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Purpose of today’s 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principles, propositions, and prototypes for new signalized intersection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2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past year…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53442"/>
              </p:ext>
            </p:extLst>
          </p:nvPr>
        </p:nvGraphicFramePr>
        <p:xfrm>
          <a:off x="838200" y="1469877"/>
          <a:ext cx="1091565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181">
                  <a:extLst>
                    <a:ext uri="{9D8B030D-6E8A-4147-A177-3AD203B41FA5}">
                      <a16:colId xmlns:a16="http://schemas.microsoft.com/office/drawing/2014/main" val="3087365524"/>
                    </a:ext>
                  </a:extLst>
                </a:gridCol>
                <a:gridCol w="7906469">
                  <a:extLst>
                    <a:ext uri="{9D8B030D-6E8A-4147-A177-3AD203B41FA5}">
                      <a16:colId xmlns:a16="http://schemas.microsoft.com/office/drawing/2014/main" val="4266904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TRB 2015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SigSub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“Some Recommendations For Chapters 19 And 31 – Signalized Intersection Methodologies”, 26 December 2014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73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April 2015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Working group conference call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20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June 2015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SigSub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summer meeting discussion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72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Paper for TRB 2016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“The Signalized Intersection Method of the Highway Capacity Manual: A State of Crisis”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92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TRB 2016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SigSub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“Chapter 19 Signalized Intersections – Prototype Chapter”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73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6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 Signalized Intersection Method of the Highway Capacity Manual: A State of Crisis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6657"/>
            <a:ext cx="10515600" cy="4639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we believe to be </a:t>
            </a:r>
            <a:r>
              <a:rPr lang="en-US" dirty="0" smtClean="0"/>
              <a:t>true</a:t>
            </a:r>
            <a:endParaRPr lang="en-US" dirty="0"/>
          </a:p>
          <a:p>
            <a:pPr marL="685800" indent="-685800"/>
            <a:r>
              <a:rPr lang="en-US" dirty="0"/>
              <a:t>Growing friction between increased complexity of method and ability of users to understand method</a:t>
            </a:r>
          </a:p>
          <a:p>
            <a:pPr marL="685800" indent="-685800"/>
            <a:r>
              <a:rPr lang="en-US" dirty="0"/>
              <a:t>Fewer committee members have time to understand full details and implications of method</a:t>
            </a:r>
          </a:p>
          <a:p>
            <a:pPr marL="685800" indent="-685800"/>
            <a:r>
              <a:rPr lang="en-US" dirty="0"/>
              <a:t>HCM signals method is only one of a number of methods available today</a:t>
            </a:r>
          </a:p>
          <a:p>
            <a:pPr marL="685800" indent="-685800"/>
            <a:r>
              <a:rPr lang="en-US" dirty="0"/>
              <a:t>Evolution of method has been piecemeal, not systematic</a:t>
            </a:r>
          </a:p>
          <a:p>
            <a:pPr marL="685800" indent="-685800"/>
            <a:r>
              <a:rPr lang="en-US" dirty="0"/>
              <a:t>Few instances of validation</a:t>
            </a:r>
          </a:p>
          <a:p>
            <a:pPr marL="685800" indent="-685800"/>
            <a:r>
              <a:rPr lang="en-US" dirty="0"/>
              <a:t>Software must be used to apply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7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2383"/>
            <a:ext cx="10515600" cy="3874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Idea #1. </a:t>
            </a:r>
            <a:r>
              <a:rPr lang="en-US" i="1" dirty="0"/>
              <a:t>More clearly identify user groups of the HCM and their needs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Largest </a:t>
            </a:r>
            <a:r>
              <a:rPr lang="en-US" dirty="0"/>
              <a:t>group is practitioners. They will almost always use software application. </a:t>
            </a:r>
            <a:r>
              <a:rPr lang="en-US" dirty="0" smtClean="0"/>
              <a:t>They need to understand </a:t>
            </a:r>
            <a:r>
              <a:rPr lang="en-US" dirty="0"/>
              <a:t>basic </a:t>
            </a:r>
            <a:r>
              <a:rPr lang="en-US" dirty="0" smtClean="0"/>
              <a:t>concepts, know </a:t>
            </a:r>
            <a:r>
              <a:rPr lang="en-US" dirty="0"/>
              <a:t>what data are </a:t>
            </a:r>
            <a:r>
              <a:rPr lang="en-US" dirty="0" smtClean="0"/>
              <a:t>needed, and know </a:t>
            </a:r>
            <a:r>
              <a:rPr lang="en-US" dirty="0"/>
              <a:t>how to interpret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Researchers and teachers need access to computational details of method so they </a:t>
            </a:r>
            <a:r>
              <a:rPr lang="en-US" dirty="0" smtClean="0"/>
              <a:t>can test them, extend them, and teach them</a:t>
            </a:r>
            <a:endParaRPr lang="en-US" dirty="0"/>
          </a:p>
          <a:p>
            <a:r>
              <a:rPr lang="en-US" dirty="0"/>
              <a:t>Software developers need complete description of method so that they can write software applications.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1235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“The Signalized Intersection Method of the Highway Capacity Manual: A State of Crisis”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027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8108"/>
            <a:ext cx="10515600" cy="3817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Idea #2. </a:t>
            </a:r>
            <a:r>
              <a:rPr lang="en-US" i="1" dirty="0"/>
              <a:t>Present the method around the needs of each group of users</a:t>
            </a:r>
          </a:p>
          <a:p>
            <a:pPr marL="685800" indent="-685800">
              <a:lnSpc>
                <a:spcPct val="100000"/>
              </a:lnSpc>
            </a:pPr>
            <a:r>
              <a:rPr lang="en-US" dirty="0"/>
              <a:t>Chapter 19 for practitioners; chapter 31 for others</a:t>
            </a:r>
          </a:p>
          <a:p>
            <a:pPr marL="685800" indent="-685800">
              <a:lnSpc>
                <a:spcPct val="100000"/>
              </a:lnSpc>
            </a:pPr>
            <a:r>
              <a:rPr lang="en-US" dirty="0"/>
              <a:t>Use roadmaps to guide users</a:t>
            </a:r>
          </a:p>
          <a:p>
            <a:pPr marL="685800" indent="-685800">
              <a:lnSpc>
                <a:spcPct val="100000"/>
              </a:lnSpc>
            </a:pPr>
            <a:r>
              <a:rPr lang="en-US" dirty="0"/>
              <a:t>Provide more example applications</a:t>
            </a:r>
          </a:p>
          <a:p>
            <a:pPr marL="685800" indent="-685800">
              <a:lnSpc>
                <a:spcPct val="100000"/>
              </a:lnSpc>
            </a:pPr>
            <a:r>
              <a:rPr lang="en-US" dirty="0"/>
              <a:t>Provide concepts needed to understand method</a:t>
            </a:r>
          </a:p>
          <a:p>
            <a:pPr marL="685800" indent="-685800">
              <a:lnSpc>
                <a:spcPct val="100000"/>
              </a:lnSpc>
            </a:pPr>
            <a:r>
              <a:rPr lang="en-US" dirty="0"/>
              <a:t>Provide guidance on when to apply method and what data are needed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 Signalized Intersection Method of the Highway Capacity Manual: A State of Crisis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6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6208"/>
            <a:ext cx="10515600" cy="214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Idea #3. </a:t>
            </a:r>
            <a:r>
              <a:rPr lang="en-US" i="1" dirty="0"/>
              <a:t>Conduct systematic assessment of existing method</a:t>
            </a:r>
          </a:p>
          <a:p>
            <a:pPr marL="685800" indent="-685800"/>
            <a:r>
              <a:rPr lang="en-US" dirty="0"/>
              <a:t>Determine value added by each factor and sub-model</a:t>
            </a:r>
          </a:p>
          <a:p>
            <a:pPr marL="685800" indent="-685800"/>
            <a:r>
              <a:rPr lang="en-US" dirty="0"/>
              <a:t>Validate the method</a:t>
            </a:r>
          </a:p>
          <a:p>
            <a:pPr marL="685800" indent="-685800"/>
            <a:r>
              <a:rPr lang="en-US" dirty="0"/>
              <a:t>Integrate existing high resolution data sources into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 Signalized Intersection Method of the Highway Capacity Manual: A State of Crisis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8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19: Signalized Intersections – </a:t>
            </a:r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Principles</a:t>
            </a:r>
          </a:p>
          <a:p>
            <a:r>
              <a:rPr lang="en-US" dirty="0" smtClean="0"/>
              <a:t>Practitioners use software applications; HCM needs to prepare them for experience of using software</a:t>
            </a:r>
            <a:endParaRPr lang="en-US" dirty="0"/>
          </a:p>
          <a:p>
            <a:r>
              <a:rPr lang="en-US" dirty="0" smtClean="0"/>
              <a:t>HCM needs to consider user experience; roadmaps help to let user know where to go to accomplish task</a:t>
            </a:r>
          </a:p>
          <a:p>
            <a:r>
              <a:rPr lang="en-US" dirty="0" smtClean="0"/>
              <a:t>For basic method: integrate explanations into worksheets</a:t>
            </a:r>
          </a:p>
          <a:p>
            <a:r>
              <a:rPr lang="en-US" dirty="0" smtClean="0"/>
              <a:t>For advanced method: prepare user for software use; don’t provide more information than is needed</a:t>
            </a:r>
          </a:p>
          <a:p>
            <a:r>
              <a:rPr lang="en-US" dirty="0" smtClean="0"/>
              <a:t>Provide information at points that it is needed even if same information is repeated in several places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19: Signalized Intersections – </a:t>
            </a:r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302"/>
            <a:ext cx="10515600" cy="1951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Principles</a:t>
            </a:r>
          </a:p>
          <a:p>
            <a:r>
              <a:rPr lang="en-US" dirty="0" smtClean="0"/>
              <a:t>Chapter 19 provides information for practitioners … and only information needed to apply basic method or advanced method</a:t>
            </a:r>
          </a:p>
          <a:p>
            <a:r>
              <a:rPr lang="en-US" dirty="0" smtClean="0"/>
              <a:t>Chapter 31 provides information for researchers, teachers, and software developers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36F4-E491-4E28-B42F-0300ED8014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979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HCM Signalized Intersection Method Chapter 19 - Prototype </vt:lpstr>
      <vt:lpstr>Purpose of today’s discussion</vt:lpstr>
      <vt:lpstr>The past year…</vt:lpstr>
      <vt:lpstr>“The Signalized Intersection Method of the Highway Capacity Manual: A State of Crisis”</vt:lpstr>
      <vt:lpstr>PowerPoint Presentation</vt:lpstr>
      <vt:lpstr>“The Signalized Intersection Method of the Highway Capacity Manual: A State of Crisis”</vt:lpstr>
      <vt:lpstr>“The Signalized Intersection Method of the Highway Capacity Manual: A State of Crisis”</vt:lpstr>
      <vt:lpstr>Chapter 19: Signalized Intersections – Prototype</vt:lpstr>
      <vt:lpstr>Chapter 19: Signalized Intersections – Prototype</vt:lpstr>
      <vt:lpstr>Chapter 19: Signalized Intersections – Prototype</vt:lpstr>
      <vt:lpstr>PowerPoint Presentation</vt:lpstr>
      <vt:lpstr>PowerPoint Presentation</vt:lpstr>
      <vt:lpstr>PowerPoint Presentation</vt:lpstr>
      <vt:lpstr>Traffic Flow and Signal Control Concepts</vt:lpstr>
      <vt:lpstr>The Basic Method: Steps</vt:lpstr>
      <vt:lpstr>The Basic Method: Worksheets</vt:lpstr>
      <vt:lpstr>The Basic Method: Example Calculations</vt:lpstr>
      <vt:lpstr>The Advanced Method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42</cp:revision>
  <dcterms:created xsi:type="dcterms:W3CDTF">2015-11-28T14:03:07Z</dcterms:created>
  <dcterms:modified xsi:type="dcterms:W3CDTF">2016-01-05T21:32:36Z</dcterms:modified>
</cp:coreProperties>
</file>